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50" r:id="rId1"/>
  </p:sldMasterIdLst>
  <p:notesMasterIdLst>
    <p:notesMasterId r:id="rId14"/>
  </p:notesMasterIdLst>
  <p:sldIdLst>
    <p:sldId id="644" r:id="rId2"/>
    <p:sldId id="962" r:id="rId3"/>
    <p:sldId id="968" r:id="rId4"/>
    <p:sldId id="964" r:id="rId5"/>
    <p:sldId id="817" r:id="rId6"/>
    <p:sldId id="970" r:id="rId7"/>
    <p:sldId id="850" r:id="rId8"/>
    <p:sldId id="959" r:id="rId9"/>
    <p:sldId id="969" r:id="rId10"/>
    <p:sldId id="966" r:id="rId11"/>
    <p:sldId id="965" r:id="rId12"/>
    <p:sldId id="661" r:id="rId13"/>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542">
          <p15:clr>
            <a:srgbClr val="A4A3A4"/>
          </p15:clr>
        </p15:guide>
        <p15:guide id="2" orient="horz" pos="4020">
          <p15:clr>
            <a:srgbClr val="A4A3A4"/>
          </p15:clr>
        </p15:guide>
        <p15:guide id="3" orient="horz" pos="1017">
          <p15:clr>
            <a:srgbClr val="A4A3A4"/>
          </p15:clr>
        </p15:guide>
        <p15:guide id="4" pos="2880">
          <p15:clr>
            <a:srgbClr val="A4A3A4"/>
          </p15:clr>
        </p15:guide>
        <p15:guide id="5" pos="4195">
          <p15:clr>
            <a:srgbClr val="A4A3A4"/>
          </p15:clr>
        </p15:guide>
        <p15:guide id="6" pos="555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TTEINI, Marco" initials="MM" lastIdx="19" clrIdx="0"/>
  <p:cmAuthor id="1" name="Luis Marqués Almanza" initials="LMA" lastIdx="15"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93D1"/>
    <a:srgbClr val="99FF66"/>
    <a:srgbClr val="FF5050"/>
    <a:srgbClr val="92D050"/>
    <a:srgbClr val="00CC00"/>
    <a:srgbClr val="74B50B"/>
    <a:srgbClr val="235373"/>
    <a:srgbClr val="333399"/>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32"/>
    <p:restoredTop sz="78729" autoAdjust="0"/>
  </p:normalViewPr>
  <p:slideViewPr>
    <p:cSldViewPr snapToObjects="1">
      <p:cViewPr varScale="1">
        <p:scale>
          <a:sx n="54" d="100"/>
          <a:sy n="54" d="100"/>
        </p:scale>
        <p:origin x="1238" y="29"/>
      </p:cViewPr>
      <p:guideLst>
        <p:guide orient="horz" pos="2542"/>
        <p:guide orient="horz" pos="4020"/>
        <p:guide orient="horz" pos="1017"/>
        <p:guide pos="2880"/>
        <p:guide pos="4195"/>
        <p:guide pos="5556"/>
      </p:guideLst>
    </p:cSldViewPr>
  </p:slideViewPr>
  <p:outlineViewPr>
    <p:cViewPr>
      <p:scale>
        <a:sx n="33" d="100"/>
        <a:sy n="33" d="100"/>
      </p:scale>
      <p:origin x="0" y="92832"/>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1" hangingPunct="1">
              <a:defRPr sz="1300">
                <a:latin typeface="Arial" charset="0"/>
                <a:ea typeface="+mn-ea"/>
                <a:cs typeface="+mn-cs"/>
              </a:defRPr>
            </a:lvl1pPr>
          </a:lstStyle>
          <a:p>
            <a:pPr>
              <a:defRPr/>
            </a:pPr>
            <a:endParaRPr lang="es-ES"/>
          </a:p>
        </p:txBody>
      </p:sp>
      <p:sp>
        <p:nvSpPr>
          <p:cNvPr id="8195"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1" hangingPunct="1">
              <a:defRPr sz="1300">
                <a:latin typeface="Arial" charset="0"/>
                <a:ea typeface="+mn-ea"/>
                <a:cs typeface="+mn-cs"/>
              </a:defRPr>
            </a:lvl1pPr>
          </a:lstStyle>
          <a:p>
            <a:pPr>
              <a:defRPr/>
            </a:pPr>
            <a:endParaRPr lang="es-ES"/>
          </a:p>
        </p:txBody>
      </p:sp>
      <p:sp>
        <p:nvSpPr>
          <p:cNvPr id="205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1" hangingPunct="1">
              <a:defRPr sz="1300">
                <a:latin typeface="Arial" charset="0"/>
                <a:ea typeface="+mn-ea"/>
                <a:cs typeface="+mn-cs"/>
              </a:defRPr>
            </a:lvl1pPr>
          </a:lstStyle>
          <a:p>
            <a:pPr>
              <a:defRPr/>
            </a:pPr>
            <a:endParaRPr lang="es-ES"/>
          </a:p>
        </p:txBody>
      </p:sp>
      <p:sp>
        <p:nvSpPr>
          <p:cNvPr id="819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1" hangingPunct="1">
              <a:defRPr sz="1300"/>
            </a:lvl1pPr>
          </a:lstStyle>
          <a:p>
            <a:fld id="{C20673F4-7B00-1C44-8496-4787F690DEB7}" type="slidenum">
              <a:rPr lang="en-US"/>
              <a:pPr/>
              <a:t>‹#›</a:t>
            </a:fld>
            <a:endParaRPr lang="en-US"/>
          </a:p>
        </p:txBody>
      </p:sp>
    </p:spTree>
    <p:extLst>
      <p:ext uri="{BB962C8B-B14F-4D97-AF65-F5344CB8AC3E}">
        <p14:creationId xmlns:p14="http://schemas.microsoft.com/office/powerpoint/2010/main" val="765788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Marcador de imagen de diapositiva"/>
          <p:cNvSpPr>
            <a:spLocks noGrp="1" noRot="1" noChangeAspect="1" noTextEdit="1"/>
          </p:cNvSpPr>
          <p:nvPr>
            <p:ph type="sldImg"/>
          </p:nvPr>
        </p:nvSpPr>
        <p:spPr>
          <a:ln/>
        </p:spPr>
      </p:sp>
      <p:sp>
        <p:nvSpPr>
          <p:cNvPr id="4099"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ea typeface="MS PGothic" charset="0"/>
            </a:endParaRPr>
          </a:p>
        </p:txBody>
      </p:sp>
      <p:sp>
        <p:nvSpPr>
          <p:cNvPr id="4100"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fld id="{6A8A3E85-A6F8-6D41-984F-3B4F2CEF927E}" type="slidenum">
              <a:rPr lang="en-US"/>
              <a:pPr/>
              <a:t>1</a:t>
            </a:fld>
            <a:endParaRPr lang="en-US"/>
          </a:p>
        </p:txBody>
      </p:sp>
    </p:spTree>
    <p:extLst>
      <p:ext uri="{BB962C8B-B14F-4D97-AF65-F5344CB8AC3E}">
        <p14:creationId xmlns:p14="http://schemas.microsoft.com/office/powerpoint/2010/main" val="1210124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slide</a:t>
            </a:r>
            <a:r>
              <a:rPr lang="en-US" baseline="0" dirty="0" smtClean="0"/>
              <a:t> shows the need to reduce CO2 emissions from energy consumption in absolute terms.</a:t>
            </a:r>
          </a:p>
          <a:p>
            <a:endParaRPr lang="en-US" baseline="0" dirty="0" smtClean="0"/>
          </a:p>
          <a:p>
            <a:r>
              <a:rPr lang="en-US" baseline="0" dirty="0" smtClean="0"/>
              <a:t>It also shows the very significant part the energy efficiency can play in industry.</a:t>
            </a:r>
            <a:endParaRPr lang="en-US" dirty="0" smtClean="0"/>
          </a:p>
          <a:p>
            <a:endParaRPr lang="en-US" dirty="0"/>
          </a:p>
        </p:txBody>
      </p:sp>
      <p:sp>
        <p:nvSpPr>
          <p:cNvPr id="4" name="Slide Number Placeholder 3"/>
          <p:cNvSpPr>
            <a:spLocks noGrp="1"/>
          </p:cNvSpPr>
          <p:nvPr>
            <p:ph type="sldNum" sz="quarter" idx="10"/>
          </p:nvPr>
        </p:nvSpPr>
        <p:spPr/>
        <p:txBody>
          <a:bodyPr/>
          <a:lstStyle/>
          <a:p>
            <a:fld id="{C20673F4-7B00-1C44-8496-4787F690DEB7}" type="slidenum">
              <a:rPr lang="en-US" smtClean="0"/>
              <a:pPr/>
              <a:t>2</a:t>
            </a:fld>
            <a:endParaRPr lang="en-US"/>
          </a:p>
        </p:txBody>
      </p:sp>
    </p:spTree>
    <p:extLst>
      <p:ext uri="{BB962C8B-B14F-4D97-AF65-F5344CB8AC3E}">
        <p14:creationId xmlns:p14="http://schemas.microsoft.com/office/powerpoint/2010/main" val="429467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Additionally:</a:t>
            </a:r>
          </a:p>
          <a:p>
            <a:pPr marL="228600" indent="-228600">
              <a:buFont typeface="+mj-lt"/>
              <a:buAutoNum type="arabicPeriod"/>
            </a:pPr>
            <a:r>
              <a:rPr lang="en-US" dirty="0" smtClean="0"/>
              <a:t>Energy</a:t>
            </a:r>
            <a:r>
              <a:rPr lang="en-US" baseline="0" dirty="0" smtClean="0"/>
              <a:t> prices very low, savings over $400,000,000 at European prices</a:t>
            </a:r>
          </a:p>
          <a:p>
            <a:pPr marL="228600" indent="-228600">
              <a:buFont typeface="+mj-lt"/>
              <a:buAutoNum type="arabicPeriod"/>
            </a:pPr>
            <a:r>
              <a:rPr lang="en-US" dirty="0" smtClean="0"/>
              <a:t>Qualified experts are implementing many more projects in each</a:t>
            </a:r>
            <a:r>
              <a:rPr lang="en-US" baseline="0" dirty="0" smtClean="0"/>
              <a:t> country independently of the data collected here.</a:t>
            </a:r>
          </a:p>
          <a:p>
            <a:pPr marL="228600" indent="-228600">
              <a:buFont typeface="+mj-lt"/>
              <a:buAutoNum type="arabicPeriod"/>
            </a:pPr>
            <a:r>
              <a:rPr lang="en-US" baseline="0" dirty="0" smtClean="0"/>
              <a:t>NEBs could be more than double this.</a:t>
            </a:r>
          </a:p>
          <a:p>
            <a:pPr marL="228600" indent="-228600">
              <a:buFont typeface="+mj-lt"/>
              <a:buAutoNum type="arabicPeriod"/>
            </a:pPr>
            <a:r>
              <a:rPr lang="en-US" baseline="0" dirty="0" smtClean="0"/>
              <a:t>Thus total likely greater than $1B at EU/US prices.</a:t>
            </a:r>
          </a:p>
          <a:p>
            <a:pPr marL="228600" indent="-228600">
              <a:buFont typeface="+mj-lt"/>
              <a:buAutoNum type="arabicPeriod"/>
            </a:pPr>
            <a:r>
              <a:rPr lang="en-US" baseline="0" dirty="0" smtClean="0"/>
              <a:t>Additional external benefit is reduced need for supply of this much energy, e.g. over 800MW of electrical power generation avoided.</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C20673F4-7B00-1C44-8496-4787F690DEB7}" type="slidenum">
              <a:rPr lang="en-US" smtClean="0"/>
              <a:pPr/>
              <a:t>3</a:t>
            </a:fld>
            <a:endParaRPr lang="en-US"/>
          </a:p>
        </p:txBody>
      </p:sp>
    </p:spTree>
    <p:extLst>
      <p:ext uri="{BB962C8B-B14F-4D97-AF65-F5344CB8AC3E}">
        <p14:creationId xmlns:p14="http://schemas.microsoft.com/office/powerpoint/2010/main" val="14967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that technology, people and use of data can affect energy consumption in an organisation.</a:t>
            </a:r>
          </a:p>
          <a:p>
            <a:endParaRPr lang="en-US" dirty="0" smtClean="0"/>
          </a:p>
          <a:p>
            <a:r>
              <a:rPr lang="en-US" dirty="0" smtClean="0"/>
              <a:t>All 3 are part</a:t>
            </a:r>
            <a:r>
              <a:rPr lang="en-US" baseline="0" dirty="0" smtClean="0"/>
              <a:t> of an effective EnMS.</a:t>
            </a:r>
            <a:r>
              <a:rPr lang="en-US" dirty="0" smtClean="0"/>
              <a:t> </a:t>
            </a:r>
            <a:endParaRPr lang="en-US" dirty="0"/>
          </a:p>
        </p:txBody>
      </p:sp>
      <p:sp>
        <p:nvSpPr>
          <p:cNvPr id="4" name="Slide Number Placeholder 3"/>
          <p:cNvSpPr>
            <a:spLocks noGrp="1"/>
          </p:cNvSpPr>
          <p:nvPr>
            <p:ph type="sldNum" sz="quarter" idx="10"/>
          </p:nvPr>
        </p:nvSpPr>
        <p:spPr/>
        <p:txBody>
          <a:bodyPr/>
          <a:lstStyle/>
          <a:p>
            <a:fld id="{C20673F4-7B00-1C44-8496-4787F690DEB7}" type="slidenum">
              <a:rPr lang="en-US" smtClean="0"/>
              <a:pPr/>
              <a:t>4</a:t>
            </a:fld>
            <a:endParaRPr lang="en-US"/>
          </a:p>
        </p:txBody>
      </p:sp>
    </p:spTree>
    <p:extLst>
      <p:ext uri="{BB962C8B-B14F-4D97-AF65-F5344CB8AC3E}">
        <p14:creationId xmlns:p14="http://schemas.microsoft.com/office/powerpoint/2010/main" val="1341478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MS PGothic" charset="0"/>
              </a:rPr>
              <a:t>The central purpose of ISO 50001 is to help organisations to reduce energy use (kWh or GJ). This will result in reduced energy cost and reduced CO2 emissions. </a:t>
            </a:r>
          </a:p>
          <a:p>
            <a:endParaRPr lang="en-US" dirty="0">
              <a:ea typeface="MS PGothic" charset="0"/>
            </a:endParaRPr>
          </a:p>
          <a:p>
            <a:r>
              <a:rPr lang="en-US" dirty="0">
                <a:ea typeface="MS PGothic" charset="0"/>
              </a:rPr>
              <a:t>The cycle is to build support and commitment for change and improvement from the top management. Usually the most difficult part.</a:t>
            </a:r>
          </a:p>
          <a:p>
            <a:endParaRPr lang="en-US" dirty="0">
              <a:ea typeface="MS PGothic" charset="0"/>
            </a:endParaRPr>
          </a:p>
          <a:p>
            <a:r>
              <a:rPr lang="en-US" dirty="0">
                <a:ea typeface="MS PGothic" charset="0"/>
              </a:rPr>
              <a:t>The next step is to decide what to do to improve performance, i.e. develop plans</a:t>
            </a:r>
          </a:p>
          <a:p>
            <a:endParaRPr lang="en-US" dirty="0">
              <a:ea typeface="MS PGothic" charset="0"/>
            </a:endParaRPr>
          </a:p>
          <a:p>
            <a:r>
              <a:rPr lang="en-US" dirty="0">
                <a:ea typeface="MS PGothic" charset="0"/>
              </a:rPr>
              <a:t>Then the savings are actually achieved when we make the changes</a:t>
            </a:r>
          </a:p>
          <a:p>
            <a:endParaRPr lang="en-US" dirty="0">
              <a:ea typeface="MS PGothic" charset="0"/>
            </a:endParaRPr>
          </a:p>
          <a:p>
            <a:r>
              <a:rPr lang="en-US" dirty="0">
                <a:ea typeface="MS PGothic" charset="0"/>
              </a:rPr>
              <a:t>Finally we need to check the results to ensure that we are actually making the savings.</a:t>
            </a:r>
          </a:p>
          <a:p>
            <a:endParaRPr lang="en-US" dirty="0">
              <a:ea typeface="MS PGothic" charset="0"/>
            </a:endParaRPr>
          </a:p>
          <a:p>
            <a:r>
              <a:rPr lang="en-US" dirty="0">
                <a:ea typeface="MS PGothic" charset="0"/>
              </a:rPr>
              <a:t>This is a continuous </a:t>
            </a:r>
            <a:r>
              <a:rPr lang="en-US" dirty="0" smtClean="0">
                <a:ea typeface="MS PGothic" charset="0"/>
              </a:rPr>
              <a:t>cycle with continuous improvement of all aspects including</a:t>
            </a:r>
            <a:r>
              <a:rPr lang="en-US" baseline="0" dirty="0" smtClean="0">
                <a:ea typeface="MS PGothic" charset="0"/>
              </a:rPr>
              <a:t> building management support and leadership.</a:t>
            </a: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fld id="{B06DA4F5-6D47-CF43-909C-77B8AB21F0C3}" type="slidenum">
              <a:rPr lang="en-US"/>
              <a:pPr/>
              <a:t>5</a:t>
            </a:fld>
            <a:endParaRPr lang="en-US"/>
          </a:p>
        </p:txBody>
      </p:sp>
    </p:spTree>
    <p:extLst>
      <p:ext uri="{BB962C8B-B14F-4D97-AF65-F5344CB8AC3E}">
        <p14:creationId xmlns:p14="http://schemas.microsoft.com/office/powerpoint/2010/main" val="387913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MS PGothic" charset="0"/>
              </a:rPr>
              <a:t>Discuss absolute down 16.74%, SEC up 2.19%, multivariate regression down 8.94%. In this period energy consumption reduced and also production reduced. Thus we need to consider carefully how to understand performance. In this case the energy manager had been informed that he was not performing very well as the company used SEC (+2.19%) as their EnPI, while in fact his performance had improved by 8.94%. It is very demotivating to be told you are doing a bad job if in fact you are improving</a:t>
            </a:r>
            <a:r>
              <a:rPr lang="en-US" dirty="0" smtClean="0">
                <a:ea typeface="MS PGothic" charset="0"/>
              </a:rPr>
              <a:t>.</a:t>
            </a:r>
          </a:p>
          <a:p>
            <a:endParaRPr lang="en-US" dirty="0" smtClean="0">
              <a:ea typeface="MS PGothic" charset="0"/>
            </a:endParaRPr>
          </a:p>
          <a:p>
            <a:r>
              <a:rPr lang="en-US" dirty="0" smtClean="0">
                <a:ea typeface="MS PGothic" charset="0"/>
              </a:rPr>
              <a:t>Same data and same actual results</a:t>
            </a:r>
            <a:endParaRPr lang="en-US" dirty="0">
              <a:ea typeface="MS PGothic" charset="0"/>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fld id="{966CBCF9-8550-2041-892E-CF2953047826}" type="slidenum">
              <a:rPr lang="en-US"/>
              <a:pPr/>
              <a:t>6</a:t>
            </a:fld>
            <a:endParaRPr lang="en-US"/>
          </a:p>
        </p:txBody>
      </p:sp>
    </p:spTree>
    <p:extLst>
      <p:ext uri="{BB962C8B-B14F-4D97-AF65-F5344CB8AC3E}">
        <p14:creationId xmlns:p14="http://schemas.microsoft.com/office/powerpoint/2010/main" val="436857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MS PGothic" charset="0"/>
              </a:rPr>
              <a:t>The energy manager in this plant stated that they had improved by 5% over these 3 years from 2008 to 2011, based on 100 energy units per vehicle to 95</a:t>
            </a:r>
            <a:r>
              <a:rPr lang="en-US" dirty="0" smtClean="0">
                <a:ea typeface="MS PGothic" charset="0"/>
              </a:rPr>
              <a:t>.</a:t>
            </a:r>
            <a:endParaRPr lang="en-US" dirty="0">
              <a:ea typeface="MS PGothic" charset="0"/>
            </a:endParaRPr>
          </a:p>
          <a:p>
            <a:endParaRPr lang="en-US" dirty="0">
              <a:ea typeface="MS PGothic" charset="0"/>
            </a:endParaRPr>
          </a:p>
          <a:p>
            <a:r>
              <a:rPr lang="en-US" dirty="0">
                <a:ea typeface="MS PGothic" charset="0"/>
              </a:rPr>
              <a:t>What happened in 2009? Global financial crisis in 2008 caused production of cars to reduce in 2009. Thus we say that when this indicator improves we are doing a good job and when it increases it is because of reduced output. </a:t>
            </a: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fld id="{C8C3BBD2-5004-1F45-8267-8F3D7CD76DB4}" type="slidenum">
              <a:rPr lang="en-US"/>
              <a:pPr/>
              <a:t>7</a:t>
            </a:fld>
            <a:endParaRPr lang="en-US"/>
          </a:p>
        </p:txBody>
      </p:sp>
    </p:spTree>
    <p:extLst>
      <p:ext uri="{BB962C8B-B14F-4D97-AF65-F5344CB8AC3E}">
        <p14:creationId xmlns:p14="http://schemas.microsoft.com/office/powerpoint/2010/main" val="1550446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s-ES">
              <a:ea typeface="MS PGothic" charset="0"/>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fld id="{1A9894A9-2078-7D42-8BAB-B7E3398466DF}" type="slidenum">
              <a:rPr lang="en-US"/>
              <a:pPr/>
              <a:t>8</a:t>
            </a:fld>
            <a:endParaRPr lang="en-US"/>
          </a:p>
        </p:txBody>
      </p:sp>
    </p:spTree>
    <p:extLst>
      <p:ext uri="{BB962C8B-B14F-4D97-AF65-F5344CB8AC3E}">
        <p14:creationId xmlns:p14="http://schemas.microsoft.com/office/powerpoint/2010/main" val="1591762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Capacity building</a:t>
            </a:r>
            <a:r>
              <a:rPr lang="en-US" baseline="0" dirty="0" smtClean="0"/>
              <a:t> at policy and plant levels and all levels in between.</a:t>
            </a:r>
            <a:endParaRPr lang="en-US" dirty="0"/>
          </a:p>
        </p:txBody>
      </p:sp>
      <p:sp>
        <p:nvSpPr>
          <p:cNvPr id="4" name="Slide Number Placeholder 3"/>
          <p:cNvSpPr>
            <a:spLocks noGrp="1"/>
          </p:cNvSpPr>
          <p:nvPr>
            <p:ph type="sldNum" sz="quarter" idx="10"/>
          </p:nvPr>
        </p:nvSpPr>
        <p:spPr/>
        <p:txBody>
          <a:bodyPr/>
          <a:lstStyle/>
          <a:p>
            <a:fld id="{C20673F4-7B00-1C44-8496-4787F690DEB7}" type="slidenum">
              <a:rPr lang="en-US" smtClean="0"/>
              <a:pPr/>
              <a:t>11</a:t>
            </a:fld>
            <a:endParaRPr lang="en-US"/>
          </a:p>
        </p:txBody>
      </p:sp>
    </p:spTree>
    <p:extLst>
      <p:ext uri="{BB962C8B-B14F-4D97-AF65-F5344CB8AC3E}">
        <p14:creationId xmlns:p14="http://schemas.microsoft.com/office/powerpoint/2010/main" val="20664104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4"/>
            <a:ext cx="7776864" cy="2160240"/>
          </a:xfrm>
        </p:spPr>
        <p:txBody>
          <a:bodyPr anchor="b"/>
          <a:lstStyle>
            <a:lvl1pPr algn="ctr">
              <a:defRPr sz="4500"/>
            </a:lvl1pPr>
          </a:lstStyle>
          <a:p>
            <a:r>
              <a:rPr lang="en-US" dirty="0" smtClean="0"/>
              <a:t>Click to edit Master title style</a:t>
            </a:r>
            <a:endParaRPr lang="en-US" dirty="0"/>
          </a:p>
        </p:txBody>
      </p:sp>
      <p:sp>
        <p:nvSpPr>
          <p:cNvPr id="3" name="Subtitle 2"/>
          <p:cNvSpPr>
            <a:spLocks noGrp="1"/>
          </p:cNvSpPr>
          <p:nvPr>
            <p:ph type="subTitle" idx="1"/>
          </p:nvPr>
        </p:nvSpPr>
        <p:spPr>
          <a:xfrm>
            <a:off x="683568" y="3501008"/>
            <a:ext cx="7776864" cy="864096"/>
          </a:xfrm>
        </p:spPr>
        <p:txBody>
          <a:bodyPr>
            <a:normAutofit/>
          </a:bodyPr>
          <a:lstStyle>
            <a:lvl1pPr marL="0" indent="0" algn="ctr">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9762" y="3356992"/>
            <a:ext cx="4284476" cy="72008"/>
          </a:xfrm>
          <a:prstGeom prst="rect">
            <a:avLst/>
          </a:prstGeom>
          <a:effectLst>
            <a:reflection endPos="0" dist="50800" dir="5400000" sy="-100000" algn="bl" rotWithShape="0"/>
          </a:effectLst>
        </p:spPr>
      </p:pic>
      <p:sp>
        <p:nvSpPr>
          <p:cNvPr id="14" name="Text Placeholder 13"/>
          <p:cNvSpPr>
            <a:spLocks noGrp="1"/>
          </p:cNvSpPr>
          <p:nvPr>
            <p:ph type="body" sz="quarter" idx="10" hasCustomPrompt="1"/>
          </p:nvPr>
        </p:nvSpPr>
        <p:spPr>
          <a:xfrm>
            <a:off x="683568" y="4561284"/>
            <a:ext cx="7775575" cy="1512168"/>
          </a:xfrm>
        </p:spPr>
        <p:txBody>
          <a:bodyPr>
            <a:normAutofit/>
          </a:bodyP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800"/>
            </a:lvl1pPr>
          </a:lstStyle>
          <a:p>
            <a:pPr lvl="0"/>
            <a:r>
              <a:rPr lang="de-AT" dirty="0" smtClean="0"/>
              <a:t>Click to edit Master author style</a:t>
            </a:r>
            <a:endParaRPr lang="en-US" dirty="0"/>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2276872"/>
            <a:ext cx="7903790" cy="3821939"/>
          </a:xfrm>
        </p:spPr>
        <p:txBody>
          <a:bodyPr/>
          <a:lstStyle>
            <a:lvl1pPr>
              <a:defRPr>
                <a:solidFill>
                  <a:srgbClr val="078AC5"/>
                </a:solidFill>
              </a:defRPr>
            </a:lvl1pPr>
            <a:lvl2pPr marL="514350" indent="-182880">
              <a:lnSpc>
                <a:spcPct val="100000"/>
              </a:lnSpc>
              <a:spcBef>
                <a:spcPts val="600"/>
              </a:spcBef>
              <a:buClr>
                <a:schemeClr val="accent1"/>
              </a:buClr>
              <a:buFont typeface="Arial" panose="020B0604020202020204" pitchFamily="34" charset="0"/>
              <a:buChar char="•"/>
              <a:defRPr/>
            </a:lvl2pPr>
            <a:lvl3pPr marL="857250" indent="-182880">
              <a:lnSpc>
                <a:spcPct val="100000"/>
              </a:lnSpc>
              <a:spcBef>
                <a:spcPts val="1200"/>
              </a:spcBef>
              <a:buClr>
                <a:schemeClr val="accent1"/>
              </a:buClr>
              <a:buFont typeface="Arial" panose="020B0604020202020204" pitchFamily="34" charset="0"/>
              <a:buChar char="•"/>
              <a:defRPr/>
            </a:lvl3pPr>
            <a:lvl4pPr marL="1200150" indent="-182880">
              <a:lnSpc>
                <a:spcPct val="100000"/>
              </a:lnSpc>
              <a:spcBef>
                <a:spcPts val="1200"/>
              </a:spcBef>
              <a:buClr>
                <a:schemeClr val="accent1"/>
              </a:buClr>
              <a:buFont typeface="Arial" panose="020B0604020202020204" pitchFamily="34" charset="0"/>
              <a:buChar char="•"/>
              <a:defRPr/>
            </a:lvl4pPr>
            <a:lvl5pPr marL="1543050" indent="-182880">
              <a:lnSpc>
                <a:spcPct val="100000"/>
              </a:lnSpc>
              <a:spcBef>
                <a:spcPts val="1200"/>
              </a:spcBef>
              <a:buClr>
                <a:schemeClr val="accent1"/>
              </a:buClr>
              <a:buFont typeface="Arial" panose="020B0604020202020204"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ounded Rectangle 9"/>
          <p:cNvSpPr/>
          <p:nvPr userDrawn="1"/>
        </p:nvSpPr>
        <p:spPr>
          <a:xfrm>
            <a:off x="8820472" y="6525344"/>
            <a:ext cx="216024" cy="216024"/>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indent="0" algn="ctr" defTabSz="914400" rtl="0" eaLnBrk="1" fontAlgn="base" latinLnBrk="0" hangingPunct="1">
              <a:lnSpc>
                <a:spcPct val="100000"/>
              </a:lnSpc>
              <a:spcBef>
                <a:spcPct val="0"/>
              </a:spcBef>
              <a:spcAft>
                <a:spcPct val="0"/>
              </a:spcAft>
              <a:buClrTx/>
              <a:buSzTx/>
              <a:buFontTx/>
              <a:buNone/>
              <a:tabLst/>
              <a:defRPr/>
            </a:pPr>
            <a:fld id="{BD312A47-7E72-4E7E-93A5-46C5674DBF6C}" type="slidenum">
              <a:rPr lang="en-US" sz="1200" smtClean="0"/>
              <a:pPr marL="0" marR="0" indent="0" algn="ctr" defTabSz="914400" rtl="0" eaLnBrk="1" fontAlgn="base" latinLnBrk="0" hangingPunct="1">
                <a:lnSpc>
                  <a:spcPct val="100000"/>
                </a:lnSpc>
                <a:spcBef>
                  <a:spcPct val="0"/>
                </a:spcBef>
                <a:spcAft>
                  <a:spcPct val="0"/>
                </a:spcAft>
                <a:buClrTx/>
                <a:buSzTx/>
                <a:buFontTx/>
                <a:buNone/>
                <a:tabLst/>
                <a:defRPr/>
              </a:pPr>
              <a:t>‹#›</a:t>
            </a:fld>
            <a:endParaRPr lang="en-US" sz="1200" dirty="0" smtClean="0"/>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323850" y="6553200"/>
            <a:ext cx="2278063" cy="476250"/>
          </a:xfrm>
          <a:prstGeom prst="rect">
            <a:avLst/>
          </a:prstGeom>
          <a:ln/>
        </p:spPr>
        <p:txBody>
          <a:bodyPr/>
          <a:lstStyle>
            <a:lvl1pPr>
              <a:defRPr/>
            </a:lvl1pPr>
          </a:lstStyle>
          <a:p>
            <a:pPr>
              <a:defRPr/>
            </a:pPr>
            <a:r>
              <a:rPr lang="en-US"/>
              <a:t>©</a:t>
            </a:r>
            <a:endParaRPr lang="en-GB"/>
          </a:p>
        </p:txBody>
      </p:sp>
      <p:sp>
        <p:nvSpPr>
          <p:cNvPr id="3" name="Rectangle 6"/>
          <p:cNvSpPr>
            <a:spLocks noGrp="1" noChangeArrowheads="1"/>
          </p:cNvSpPr>
          <p:nvPr>
            <p:ph type="sldNum" sz="quarter" idx="11"/>
          </p:nvPr>
        </p:nvSpPr>
        <p:spPr>
          <a:xfrm>
            <a:off x="6516688" y="6500813"/>
            <a:ext cx="2232025" cy="476250"/>
          </a:xfrm>
          <a:prstGeom prst="rect">
            <a:avLst/>
          </a:prstGeom>
          <a:ln/>
        </p:spPr>
        <p:txBody>
          <a:bodyPr/>
          <a:lstStyle>
            <a:lvl1pPr>
              <a:defRPr/>
            </a:lvl1pPr>
          </a:lstStyle>
          <a:p>
            <a:pPr>
              <a:defRPr/>
            </a:pPr>
            <a:fld id="{E5AA9C38-BCD3-461C-9499-199429E50755}" type="slidenum">
              <a:rPr lang="en-GB"/>
              <a:pPr>
                <a:defRPr/>
              </a:pPr>
              <a:t>‹#›</a:t>
            </a:fld>
            <a:endParaRPr lang="en-GB"/>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3200" b="1" baseline="0">
                <a:solidFill>
                  <a:srgbClr val="00B0F0"/>
                </a:solidFill>
                <a:latin typeface="Calibri" panose="020F050202020403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sz="2400">
                <a:solidFill>
                  <a:schemeClr val="bg2">
                    <a:lumMod val="50000"/>
                  </a:schemeClr>
                </a:solidFill>
                <a:latin typeface="Calibri" panose="020F050202020403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124744"/>
            <a:ext cx="7903790" cy="109848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2262831"/>
            <a:ext cx="7903790" cy="390247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0"/>
            <a:ext cx="9144000" cy="896112"/>
          </a:xfrm>
          <a:prstGeom prst="rect">
            <a:avLst/>
          </a:prstGeom>
        </p:spPr>
      </p:pic>
      <p:pic>
        <p:nvPicPr>
          <p:cNvPr id="5" name="Picture 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0" y="6381328"/>
            <a:ext cx="9144000" cy="457200"/>
          </a:xfrm>
          <a:prstGeom prst="rect">
            <a:avLst/>
          </a:prstGeom>
        </p:spPr>
      </p:pic>
    </p:spTree>
    <p:extLst>
      <p:ext uri="{BB962C8B-B14F-4D97-AF65-F5344CB8AC3E}">
        <p14:creationId xmlns:p14="http://schemas.microsoft.com/office/powerpoint/2010/main" val="43641241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Lst>
  <p:hf hdr="0" ftr="0" dt="0"/>
  <p:txStyles>
    <p:titleStyle>
      <a:lvl1pPr algn="l" defTabSz="685800" rtl="0" eaLnBrk="1" latinLnBrk="0" hangingPunct="1">
        <a:lnSpc>
          <a:spcPct val="90000"/>
        </a:lnSpc>
        <a:spcBef>
          <a:spcPct val="0"/>
        </a:spcBef>
        <a:buNone/>
        <a:defRPr sz="3300" kern="1200">
          <a:solidFill>
            <a:srgbClr val="0091C4"/>
          </a:solidFill>
          <a:latin typeface="+mn-lt"/>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accent1">
              <a:lumMod val="75000"/>
            </a:schemeClr>
          </a:solidFill>
          <a:latin typeface="+mn-lt"/>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ctrTitle"/>
          </p:nvPr>
        </p:nvSpPr>
        <p:spPr>
          <a:xfrm>
            <a:off x="827584" y="1772816"/>
            <a:ext cx="7772400" cy="1470025"/>
          </a:xfrm>
        </p:spPr>
        <p:txBody>
          <a:bodyPr>
            <a:normAutofit/>
          </a:bodyPr>
          <a:lstStyle/>
          <a:p>
            <a:r>
              <a:rPr lang="en-US" dirty="0"/>
              <a:t>Energy Management </a:t>
            </a:r>
            <a:r>
              <a:rPr lang="en-US" dirty="0" smtClean="0"/>
              <a:t>Systems</a:t>
            </a:r>
            <a:br>
              <a:rPr lang="en-US" dirty="0" smtClean="0"/>
            </a:br>
            <a:r>
              <a:rPr lang="en-US" dirty="0" smtClean="0"/>
              <a:t/>
            </a:r>
            <a:br>
              <a:rPr lang="en-US" dirty="0" smtClean="0"/>
            </a:br>
            <a:r>
              <a:rPr lang="en-US" dirty="0" smtClean="0"/>
              <a:t>Business Case for EnMS</a:t>
            </a:r>
            <a:r>
              <a:rPr lang="en-US" dirty="0"/>
              <a:t>	</a:t>
            </a:r>
          </a:p>
        </p:txBody>
      </p:sp>
      <p:sp>
        <p:nvSpPr>
          <p:cNvPr id="3075" name="Subtitle 3"/>
          <p:cNvSpPr>
            <a:spLocks noGrp="1"/>
          </p:cNvSpPr>
          <p:nvPr>
            <p:ph type="subTitle" idx="1"/>
          </p:nvPr>
        </p:nvSpPr>
        <p:spPr>
          <a:xfrm>
            <a:off x="1331640" y="4293096"/>
            <a:ext cx="6400800" cy="1052686"/>
          </a:xfrm>
        </p:spPr>
        <p:txBody>
          <a:bodyPr/>
          <a:lstStyle/>
          <a:p>
            <a:r>
              <a:rPr lang="en-US" sz="2000" b="1" dirty="0" smtClean="0"/>
              <a:t>This presentation gives an overview of the EnMS and summaries benefits and barriers </a:t>
            </a:r>
          </a:p>
          <a:p>
            <a:endParaRPr lang="en-US" sz="2800" b="1" dirty="0" smtClean="0"/>
          </a:p>
        </p:txBody>
      </p:sp>
      <p:sp>
        <p:nvSpPr>
          <p:cNvPr id="3076" name="Slide Number Placeholder 1"/>
          <p:cNvSpPr>
            <a:spLocks noGrp="1"/>
          </p:cNvSpPr>
          <p:nvPr>
            <p:ph type="sldNum" sz="quarter" idx="4294967295"/>
          </p:nvPr>
        </p:nvSpPr>
        <p:spPr>
          <a:xfrm>
            <a:off x="6911975" y="6500813"/>
            <a:ext cx="2232025"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235373"/>
                </a:solidFill>
                <a:latin typeface="MetaBook-Roman" charset="0"/>
                <a:ea typeface="MS PGothic" charset="0"/>
                <a:cs typeface="Arial" charset="0"/>
              </a:defRPr>
            </a:lvl1pPr>
            <a:lvl2pPr>
              <a:defRPr sz="2800">
                <a:solidFill>
                  <a:srgbClr val="235373"/>
                </a:solidFill>
                <a:latin typeface="MetaBook-Roman" charset="0"/>
                <a:ea typeface="Arial" charset="0"/>
                <a:cs typeface="Arial" charset="0"/>
              </a:defRPr>
            </a:lvl2pPr>
            <a:lvl3pPr>
              <a:defRPr sz="2400">
                <a:solidFill>
                  <a:srgbClr val="235373"/>
                </a:solidFill>
                <a:latin typeface="MetaBook-Roman" charset="0"/>
                <a:ea typeface="Arial" charset="0"/>
                <a:cs typeface="Arial" charset="0"/>
              </a:defRPr>
            </a:lvl3pPr>
            <a:lvl4pPr>
              <a:defRPr sz="2000">
                <a:solidFill>
                  <a:srgbClr val="235373"/>
                </a:solidFill>
                <a:latin typeface="MetaBook-Roman" charset="0"/>
                <a:ea typeface="Arial" charset="0"/>
                <a:cs typeface="Arial" charset="0"/>
              </a:defRPr>
            </a:lvl4pPr>
            <a:lvl5pPr>
              <a:defRPr sz="2000">
                <a:solidFill>
                  <a:srgbClr val="235373"/>
                </a:solidFill>
                <a:latin typeface="MetaBook-Roman" charset="0"/>
                <a:ea typeface="Arial" charset="0"/>
                <a:cs typeface="Arial" charset="0"/>
              </a:defRPr>
            </a:lvl5pPr>
            <a:lvl6pPr eaLnBrk="0" hangingPunct="0">
              <a:defRPr sz="2000">
                <a:solidFill>
                  <a:srgbClr val="235373"/>
                </a:solidFill>
                <a:latin typeface="MetaBook-Roman" charset="0"/>
                <a:ea typeface="Arial" charset="0"/>
                <a:cs typeface="Arial" charset="0"/>
              </a:defRPr>
            </a:lvl6pPr>
            <a:lvl7pPr eaLnBrk="0" hangingPunct="0">
              <a:defRPr sz="2000">
                <a:solidFill>
                  <a:srgbClr val="235373"/>
                </a:solidFill>
                <a:latin typeface="MetaBook-Roman" charset="0"/>
                <a:ea typeface="Arial" charset="0"/>
                <a:cs typeface="Arial" charset="0"/>
              </a:defRPr>
            </a:lvl7pPr>
            <a:lvl8pPr eaLnBrk="0" hangingPunct="0">
              <a:defRPr sz="2000">
                <a:solidFill>
                  <a:srgbClr val="235373"/>
                </a:solidFill>
                <a:latin typeface="MetaBook-Roman" charset="0"/>
                <a:ea typeface="Arial" charset="0"/>
                <a:cs typeface="Arial" charset="0"/>
              </a:defRPr>
            </a:lvl8pPr>
            <a:lvl9pPr eaLnBrk="0" hangingPunct="0">
              <a:defRPr sz="2000">
                <a:solidFill>
                  <a:srgbClr val="235373"/>
                </a:solidFill>
                <a:latin typeface="MetaBook-Roman" charset="0"/>
                <a:ea typeface="Arial" charset="0"/>
                <a:cs typeface="Arial" charset="0"/>
              </a:defRPr>
            </a:lvl9pPr>
          </a:lstStyle>
          <a:p>
            <a:fld id="{FEE9A02D-2424-304E-9C00-3AD4A7FE1F4C}" type="slidenum">
              <a:rPr lang="en-GB" sz="1600">
                <a:solidFill>
                  <a:schemeClr val="bg1"/>
                </a:solidFill>
                <a:latin typeface="MetaBold-Roman" charset="0"/>
              </a:rPr>
              <a:pPr/>
              <a:t>1</a:t>
            </a:fld>
            <a:endParaRPr lang="en-GB" sz="1600">
              <a:solidFill>
                <a:schemeClr val="bg1"/>
              </a:solidFill>
              <a:latin typeface="MetaBold-Roman"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064" y="764704"/>
            <a:ext cx="7903790" cy="1098482"/>
          </a:xfrm>
        </p:spPr>
        <p:txBody>
          <a:bodyPr>
            <a:normAutofit/>
          </a:bodyPr>
          <a:lstStyle/>
          <a:p>
            <a:pPr algn="ctr">
              <a:defRPr/>
            </a:pPr>
            <a:r>
              <a:rPr lang="en-US" sz="3600" dirty="0"/>
              <a:t>Typical Barriers</a:t>
            </a:r>
          </a:p>
        </p:txBody>
      </p:sp>
      <p:sp>
        <p:nvSpPr>
          <p:cNvPr id="3" name="Content Placeholder 2"/>
          <p:cNvSpPr>
            <a:spLocks noGrp="1"/>
          </p:cNvSpPr>
          <p:nvPr>
            <p:ph idx="1"/>
          </p:nvPr>
        </p:nvSpPr>
        <p:spPr>
          <a:xfrm>
            <a:off x="323528" y="2223226"/>
            <a:ext cx="8424863" cy="4086094"/>
          </a:xfrm>
        </p:spPr>
        <p:txBody>
          <a:bodyPr>
            <a:normAutofit/>
          </a:bodyPr>
          <a:lstStyle/>
          <a:p>
            <a:r>
              <a:rPr lang="en-US" dirty="0" smtClean="0">
                <a:ea typeface="Arial" charset="0"/>
                <a:cs typeface="Arial" charset="0"/>
              </a:rPr>
              <a:t>  </a:t>
            </a:r>
            <a:r>
              <a:rPr lang="en-US" sz="2800" dirty="0" smtClean="0">
                <a:ea typeface="Arial" charset="0"/>
                <a:cs typeface="Arial" charset="0"/>
              </a:rPr>
              <a:t>People</a:t>
            </a:r>
          </a:p>
          <a:p>
            <a:pPr lvl="1"/>
            <a:r>
              <a:rPr lang="en-US" sz="2000" dirty="0" smtClean="0">
                <a:ea typeface="Arial" charset="0"/>
                <a:cs typeface="Arial" charset="0"/>
              </a:rPr>
              <a:t>Lack of commitment and support from decision makers</a:t>
            </a:r>
          </a:p>
          <a:p>
            <a:pPr lvl="1"/>
            <a:r>
              <a:rPr lang="en-US" sz="2000" dirty="0" smtClean="0">
                <a:ea typeface="Arial" charset="0"/>
                <a:cs typeface="Arial" charset="0"/>
              </a:rPr>
              <a:t>Lack of interdepartmental cooperation</a:t>
            </a:r>
          </a:p>
          <a:p>
            <a:r>
              <a:rPr lang="en-US" dirty="0">
                <a:ea typeface="Arial" charset="0"/>
                <a:cs typeface="Arial" charset="0"/>
              </a:rPr>
              <a:t> </a:t>
            </a:r>
            <a:r>
              <a:rPr lang="en-US" dirty="0" smtClean="0">
                <a:ea typeface="Arial" charset="0"/>
                <a:cs typeface="Arial" charset="0"/>
              </a:rPr>
              <a:t> </a:t>
            </a:r>
            <a:r>
              <a:rPr lang="en-US" sz="2800" dirty="0" smtClean="0">
                <a:ea typeface="Arial" charset="0"/>
                <a:cs typeface="Arial" charset="0"/>
              </a:rPr>
              <a:t>Technology</a:t>
            </a:r>
          </a:p>
          <a:p>
            <a:pPr lvl="1"/>
            <a:r>
              <a:rPr lang="en-US" sz="2000" dirty="0">
                <a:ea typeface="Arial" charset="0"/>
                <a:cs typeface="Arial" charset="0"/>
              </a:rPr>
              <a:t>Technical knowledge of energy aspects of operations</a:t>
            </a:r>
          </a:p>
          <a:p>
            <a:pPr lvl="1"/>
            <a:r>
              <a:rPr lang="en-US" sz="2000" dirty="0" err="1" smtClean="0">
                <a:ea typeface="Arial" charset="0"/>
                <a:cs typeface="Arial" charset="0"/>
              </a:rPr>
              <a:t>Realisation</a:t>
            </a:r>
            <a:r>
              <a:rPr lang="en-US" sz="2000" dirty="0" smtClean="0">
                <a:ea typeface="Arial" charset="0"/>
                <a:cs typeface="Arial" charset="0"/>
              </a:rPr>
              <a:t> that</a:t>
            </a:r>
            <a:r>
              <a:rPr lang="en-US" sz="2000" dirty="0">
                <a:ea typeface="Arial" charset="0"/>
                <a:cs typeface="Arial" charset="0"/>
              </a:rPr>
              <a:t> </a:t>
            </a:r>
            <a:r>
              <a:rPr lang="en-US" sz="2000" dirty="0" smtClean="0">
                <a:ea typeface="Arial" charset="0"/>
                <a:cs typeface="Arial" charset="0"/>
              </a:rPr>
              <a:t>savings can be made with no investment</a:t>
            </a:r>
          </a:p>
          <a:p>
            <a:r>
              <a:rPr lang="en-US" sz="2800" dirty="0" smtClean="0">
                <a:ea typeface="Arial" charset="0"/>
                <a:cs typeface="Arial" charset="0"/>
              </a:rPr>
              <a:t>  Data</a:t>
            </a:r>
            <a:endParaRPr lang="en-US" sz="2000" dirty="0" smtClean="0">
              <a:ea typeface="Arial" charset="0"/>
              <a:cs typeface="Arial" charset="0"/>
            </a:endParaRPr>
          </a:p>
          <a:p>
            <a:pPr lvl="1"/>
            <a:r>
              <a:rPr lang="en-US" sz="2000" dirty="0" smtClean="0">
                <a:ea typeface="Arial" charset="0"/>
                <a:cs typeface="Arial" charset="0"/>
              </a:rPr>
              <a:t>Reliance on inaccurate and misleading indicators (e.g. Specific energy consumption)</a:t>
            </a:r>
          </a:p>
        </p:txBody>
      </p:sp>
    </p:spTree>
    <p:extLst>
      <p:ext uri="{BB962C8B-B14F-4D97-AF65-F5344CB8AC3E}">
        <p14:creationId xmlns:p14="http://schemas.microsoft.com/office/powerpoint/2010/main" val="551880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790" y="836712"/>
            <a:ext cx="7903790" cy="1098482"/>
          </a:xfrm>
        </p:spPr>
        <p:txBody>
          <a:bodyPr>
            <a:normAutofit/>
          </a:bodyPr>
          <a:lstStyle/>
          <a:p>
            <a:pPr algn="ctr">
              <a:defRPr/>
            </a:pPr>
            <a:r>
              <a:rPr lang="en-US" sz="3600" dirty="0"/>
              <a:t>What should you do next?</a:t>
            </a:r>
          </a:p>
        </p:txBody>
      </p:sp>
      <p:sp>
        <p:nvSpPr>
          <p:cNvPr id="3" name="Content Placeholder 2"/>
          <p:cNvSpPr>
            <a:spLocks noGrp="1"/>
          </p:cNvSpPr>
          <p:nvPr>
            <p:ph idx="1"/>
          </p:nvPr>
        </p:nvSpPr>
        <p:spPr/>
        <p:txBody>
          <a:bodyPr>
            <a:normAutofit/>
          </a:bodyPr>
          <a:lstStyle/>
          <a:p>
            <a:r>
              <a:rPr lang="en-US" sz="2400" dirty="0">
                <a:ea typeface="Arial" charset="0"/>
                <a:cs typeface="Arial" charset="0"/>
              </a:rPr>
              <a:t> </a:t>
            </a:r>
            <a:r>
              <a:rPr lang="en-US" sz="2400" dirty="0" smtClean="0">
                <a:ea typeface="Arial" charset="0"/>
                <a:cs typeface="Arial" charset="0"/>
              </a:rPr>
              <a:t>  Start to build support among the decision makers</a:t>
            </a:r>
          </a:p>
          <a:p>
            <a:r>
              <a:rPr lang="en-US" sz="2400" dirty="0">
                <a:ea typeface="Arial" charset="0"/>
                <a:cs typeface="Arial" charset="0"/>
              </a:rPr>
              <a:t> </a:t>
            </a:r>
            <a:r>
              <a:rPr lang="en-US" sz="2400" dirty="0" smtClean="0">
                <a:ea typeface="Arial" charset="0"/>
                <a:cs typeface="Arial" charset="0"/>
              </a:rPr>
              <a:t>  Carry out the gap analysis to identify areas to improve.</a:t>
            </a:r>
          </a:p>
          <a:p>
            <a:r>
              <a:rPr lang="en-US" sz="2400" dirty="0">
                <a:ea typeface="Arial" charset="0"/>
                <a:cs typeface="Arial" charset="0"/>
              </a:rPr>
              <a:t> </a:t>
            </a:r>
            <a:r>
              <a:rPr lang="en-US" sz="2400" dirty="0" smtClean="0">
                <a:ea typeface="Arial" charset="0"/>
                <a:cs typeface="Arial" charset="0"/>
              </a:rPr>
              <a:t>  Analyse the current energy efficiency of the organisation.</a:t>
            </a:r>
          </a:p>
          <a:p>
            <a:r>
              <a:rPr lang="en-US" sz="2400" dirty="0">
                <a:ea typeface="Arial" charset="0"/>
                <a:cs typeface="Arial" charset="0"/>
              </a:rPr>
              <a:t> </a:t>
            </a:r>
            <a:r>
              <a:rPr lang="en-US" sz="2400" dirty="0" smtClean="0">
                <a:ea typeface="Arial" charset="0"/>
                <a:cs typeface="Arial" charset="0"/>
              </a:rPr>
              <a:t>  Identify the specific benefits to your organisation</a:t>
            </a:r>
          </a:p>
          <a:p>
            <a:r>
              <a:rPr lang="en-US" sz="2400" dirty="0">
                <a:ea typeface="Arial" charset="0"/>
                <a:cs typeface="Arial" charset="0"/>
              </a:rPr>
              <a:t> </a:t>
            </a:r>
            <a:r>
              <a:rPr lang="en-US" sz="2400" dirty="0" smtClean="0">
                <a:ea typeface="Arial" charset="0"/>
                <a:cs typeface="Arial" charset="0"/>
              </a:rPr>
              <a:t>  Identify the likely barriers you will encounter</a:t>
            </a:r>
          </a:p>
          <a:p>
            <a:pPr lvl="1"/>
            <a:r>
              <a:rPr lang="en-US" sz="2400" dirty="0" smtClean="0">
                <a:ea typeface="Arial" charset="0"/>
                <a:cs typeface="Arial" charset="0"/>
              </a:rPr>
              <a:t>Plan how to address these barriers.</a:t>
            </a:r>
          </a:p>
        </p:txBody>
      </p:sp>
    </p:spTree>
    <p:extLst>
      <p:ext uri="{BB962C8B-B14F-4D97-AF65-F5344CB8AC3E}">
        <p14:creationId xmlns:p14="http://schemas.microsoft.com/office/powerpoint/2010/main" val="1218357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13755" y="816837"/>
            <a:ext cx="7903790" cy="1098482"/>
          </a:xfrm>
        </p:spPr>
        <p:txBody>
          <a:bodyPr>
            <a:normAutofit/>
          </a:bodyPr>
          <a:lstStyle/>
          <a:p>
            <a:pPr algn="ctr">
              <a:defRPr/>
            </a:pPr>
            <a:r>
              <a:rPr lang="en-GB" sz="3600" dirty="0"/>
              <a:t>Is it easy to improve?</a:t>
            </a:r>
          </a:p>
        </p:txBody>
      </p:sp>
      <p:sp>
        <p:nvSpPr>
          <p:cNvPr id="33795" name="Slide Number Placeholder 3"/>
          <p:cNvSpPr>
            <a:spLocks noGrp="1"/>
          </p:cNvSpPr>
          <p:nvPr>
            <p:ph type="sldNum" sz="quarter" idx="4294967295"/>
          </p:nvPr>
        </p:nvSpPr>
        <p:spPr>
          <a:xfrm>
            <a:off x="6911975" y="6500813"/>
            <a:ext cx="2232025"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235373"/>
                </a:solidFill>
                <a:latin typeface="MetaBook-Roman" charset="0"/>
                <a:ea typeface="MS PGothic" charset="0"/>
                <a:cs typeface="Arial" charset="0"/>
              </a:defRPr>
            </a:lvl1pPr>
            <a:lvl2pPr>
              <a:defRPr sz="2800">
                <a:solidFill>
                  <a:srgbClr val="235373"/>
                </a:solidFill>
                <a:latin typeface="MetaBook-Roman" charset="0"/>
                <a:ea typeface="Arial" charset="0"/>
                <a:cs typeface="Arial" charset="0"/>
              </a:defRPr>
            </a:lvl2pPr>
            <a:lvl3pPr>
              <a:defRPr sz="2400">
                <a:solidFill>
                  <a:srgbClr val="235373"/>
                </a:solidFill>
                <a:latin typeface="MetaBook-Roman" charset="0"/>
                <a:ea typeface="Arial" charset="0"/>
                <a:cs typeface="Arial" charset="0"/>
              </a:defRPr>
            </a:lvl3pPr>
            <a:lvl4pPr>
              <a:defRPr sz="2000">
                <a:solidFill>
                  <a:srgbClr val="235373"/>
                </a:solidFill>
                <a:latin typeface="MetaBook-Roman" charset="0"/>
                <a:ea typeface="Arial" charset="0"/>
                <a:cs typeface="Arial" charset="0"/>
              </a:defRPr>
            </a:lvl4pPr>
            <a:lvl5pPr>
              <a:defRPr sz="2000">
                <a:solidFill>
                  <a:srgbClr val="235373"/>
                </a:solidFill>
                <a:latin typeface="MetaBook-Roman" charset="0"/>
                <a:ea typeface="Arial" charset="0"/>
                <a:cs typeface="Arial" charset="0"/>
              </a:defRPr>
            </a:lvl5pPr>
            <a:lvl6pPr eaLnBrk="0" hangingPunct="0">
              <a:defRPr sz="2000">
                <a:solidFill>
                  <a:srgbClr val="235373"/>
                </a:solidFill>
                <a:latin typeface="MetaBook-Roman" charset="0"/>
                <a:ea typeface="Arial" charset="0"/>
                <a:cs typeface="Arial" charset="0"/>
              </a:defRPr>
            </a:lvl6pPr>
            <a:lvl7pPr eaLnBrk="0" hangingPunct="0">
              <a:defRPr sz="2000">
                <a:solidFill>
                  <a:srgbClr val="235373"/>
                </a:solidFill>
                <a:latin typeface="MetaBook-Roman" charset="0"/>
                <a:ea typeface="Arial" charset="0"/>
                <a:cs typeface="Arial" charset="0"/>
              </a:defRPr>
            </a:lvl7pPr>
            <a:lvl8pPr eaLnBrk="0" hangingPunct="0">
              <a:defRPr sz="2000">
                <a:solidFill>
                  <a:srgbClr val="235373"/>
                </a:solidFill>
                <a:latin typeface="MetaBook-Roman" charset="0"/>
                <a:ea typeface="Arial" charset="0"/>
                <a:cs typeface="Arial" charset="0"/>
              </a:defRPr>
            </a:lvl8pPr>
            <a:lvl9pPr eaLnBrk="0" hangingPunct="0">
              <a:defRPr sz="2000">
                <a:solidFill>
                  <a:srgbClr val="235373"/>
                </a:solidFill>
                <a:latin typeface="MetaBook-Roman" charset="0"/>
                <a:ea typeface="Arial" charset="0"/>
                <a:cs typeface="Arial" charset="0"/>
              </a:defRPr>
            </a:lvl9pPr>
          </a:lstStyle>
          <a:p>
            <a:fld id="{2D9719DE-3F7A-7E48-8AB8-BC244102657D}" type="slidenum">
              <a:rPr lang="en-GB" sz="1600">
                <a:solidFill>
                  <a:schemeClr val="bg1"/>
                </a:solidFill>
                <a:latin typeface="MetaBold-Roman" charset="0"/>
              </a:rPr>
              <a:pPr/>
              <a:t>12</a:t>
            </a:fld>
            <a:endParaRPr lang="en-GB" sz="1600">
              <a:solidFill>
                <a:schemeClr val="bg1"/>
              </a:solidFill>
              <a:latin typeface="MetaBold-Roman" charset="0"/>
            </a:endParaRPr>
          </a:p>
        </p:txBody>
      </p:sp>
      <p:pic>
        <p:nvPicPr>
          <p:cNvPr id="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8300" y="1936750"/>
            <a:ext cx="8394700" cy="452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093296"/>
            <a:ext cx="1440138" cy="307777"/>
          </a:xfrm>
          <a:prstGeom prst="rect">
            <a:avLst/>
          </a:prstGeom>
        </p:spPr>
        <p:txBody>
          <a:bodyPr wrap="none">
            <a:spAutoFit/>
          </a:bodyPr>
          <a:lstStyle/>
          <a:p>
            <a:r>
              <a:rPr lang="en-US" sz="1400" i="1">
                <a:solidFill>
                  <a:srgbClr val="0070C0"/>
                </a:solidFill>
                <a:latin typeface="+mn-lt"/>
              </a:rPr>
              <a:t>Source: IEA 2015 </a:t>
            </a:r>
            <a:endParaRPr lang="en-US" sz="1400" i="1" dirty="0">
              <a:solidFill>
                <a:srgbClr val="0070C0"/>
              </a:solidFill>
              <a:latin typeface="+mn-lt"/>
            </a:endParaRPr>
          </a:p>
        </p:txBody>
      </p:sp>
      <p:pic>
        <p:nvPicPr>
          <p:cNvPr id="6" name="Marcador de contenido 4"/>
          <p:cNvPicPr>
            <a:picLocks noGrp="1" noChangeAspect="1"/>
          </p:cNvPicPr>
          <p:nvPr>
            <p:ph idx="1"/>
          </p:nvPr>
        </p:nvPicPr>
        <p:blipFill>
          <a:blip r:embed="rId3"/>
          <a:stretch>
            <a:fillRect/>
          </a:stretch>
        </p:blipFill>
        <p:spPr>
          <a:xfrm>
            <a:off x="539552" y="943158"/>
            <a:ext cx="7920880" cy="5150138"/>
          </a:xfrm>
        </p:spPr>
      </p:pic>
    </p:spTree>
    <p:extLst>
      <p:ext uri="{BB962C8B-B14F-4D97-AF65-F5344CB8AC3E}">
        <p14:creationId xmlns:p14="http://schemas.microsoft.com/office/powerpoint/2010/main" val="1042265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bwMode="auto">
          <a:xfrm>
            <a:off x="358775" y="990600"/>
            <a:ext cx="8424863"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ctr">
              <a:defRPr/>
            </a:pPr>
            <a:r>
              <a:rPr lang="en-US" altLang="en-US" sz="3600" dirty="0"/>
              <a:t>Summary of Achievements</a:t>
            </a:r>
            <a:br>
              <a:rPr lang="en-US" altLang="en-US" sz="3600" dirty="0"/>
            </a:br>
            <a:r>
              <a:rPr lang="en-US" altLang="en-US" sz="3600" dirty="0"/>
              <a:t>(9 countries of UNIDO-GEF Program)</a:t>
            </a:r>
          </a:p>
        </p:txBody>
      </p:sp>
      <p:sp>
        <p:nvSpPr>
          <p:cNvPr id="6146" name="Content Placeholder 2"/>
          <p:cNvSpPr>
            <a:spLocks noGrp="1"/>
          </p:cNvSpPr>
          <p:nvPr>
            <p:ph idx="1"/>
          </p:nvPr>
        </p:nvSpPr>
        <p:spPr bwMode="auto">
          <a:xfrm>
            <a:off x="414338" y="2276872"/>
            <a:ext cx="8424862" cy="379214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sz="2600" b="1" i="1" dirty="0">
                <a:solidFill>
                  <a:schemeClr val="tx2"/>
                </a:solidFill>
              </a:rPr>
              <a:t>303</a:t>
            </a:r>
            <a:r>
              <a:rPr lang="en-US" sz="2600" dirty="0">
                <a:solidFill>
                  <a:schemeClr val="tx2"/>
                </a:solidFill>
                <a:effectLst>
                  <a:outerShdw blurRad="38100" dist="38100" dir="2700000" algn="tl">
                    <a:srgbClr val="000000">
                      <a:alpha val="43137"/>
                    </a:srgbClr>
                  </a:outerShdw>
                </a:effectLst>
              </a:rPr>
              <a:t> </a:t>
            </a:r>
            <a:r>
              <a:rPr lang="en-US" sz="2600" dirty="0">
                <a:solidFill>
                  <a:schemeClr val="tx2"/>
                </a:solidFill>
              </a:rPr>
              <a:t>UNIDO Qualified </a:t>
            </a:r>
            <a:r>
              <a:rPr lang="en-US" sz="2600" dirty="0" err="1">
                <a:solidFill>
                  <a:schemeClr val="tx2"/>
                </a:solidFill>
              </a:rPr>
              <a:t>EnMS</a:t>
            </a:r>
            <a:r>
              <a:rPr lang="en-US" sz="2600" dirty="0">
                <a:solidFill>
                  <a:schemeClr val="tx2"/>
                </a:solidFill>
              </a:rPr>
              <a:t> Experts </a:t>
            </a:r>
          </a:p>
          <a:p>
            <a:pPr>
              <a:defRPr/>
            </a:pPr>
            <a:r>
              <a:rPr lang="en-US" sz="2600" b="1" i="1" dirty="0" smtClean="0">
                <a:solidFill>
                  <a:schemeClr val="tx2"/>
                </a:solidFill>
              </a:rPr>
              <a:t>271</a:t>
            </a:r>
            <a:r>
              <a:rPr lang="en-US" sz="2600" dirty="0" smtClean="0">
                <a:solidFill>
                  <a:schemeClr val="tx2"/>
                </a:solidFill>
              </a:rPr>
              <a:t> Enterprises with </a:t>
            </a:r>
            <a:r>
              <a:rPr lang="en-US" sz="2600" dirty="0" err="1">
                <a:solidFill>
                  <a:schemeClr val="tx2"/>
                </a:solidFill>
              </a:rPr>
              <a:t>EnMS</a:t>
            </a:r>
            <a:r>
              <a:rPr lang="en-US" sz="2600" dirty="0">
                <a:solidFill>
                  <a:schemeClr val="tx2"/>
                </a:solidFill>
              </a:rPr>
              <a:t> implemented</a:t>
            </a:r>
          </a:p>
          <a:p>
            <a:pPr>
              <a:defRPr/>
            </a:pPr>
            <a:r>
              <a:rPr lang="en-US" sz="2600" b="1" i="1" dirty="0" smtClean="0">
                <a:solidFill>
                  <a:schemeClr val="tx2"/>
                </a:solidFill>
              </a:rPr>
              <a:t>5,183 </a:t>
            </a:r>
            <a:r>
              <a:rPr lang="en-US" sz="2600" dirty="0" smtClean="0">
                <a:solidFill>
                  <a:schemeClr val="tx2"/>
                </a:solidFill>
              </a:rPr>
              <a:t>energy </a:t>
            </a:r>
            <a:r>
              <a:rPr lang="en-US" sz="2600" dirty="0">
                <a:solidFill>
                  <a:schemeClr val="tx2"/>
                </a:solidFill>
              </a:rPr>
              <a:t>efficiency practitioners and </a:t>
            </a:r>
            <a:r>
              <a:rPr lang="en-US" sz="2600" dirty="0" smtClean="0">
                <a:solidFill>
                  <a:schemeClr val="tx2"/>
                </a:solidFill>
              </a:rPr>
              <a:t>enterprise </a:t>
            </a:r>
            <a:r>
              <a:rPr lang="en-US" sz="2600" dirty="0">
                <a:solidFill>
                  <a:schemeClr val="tx2"/>
                </a:solidFill>
              </a:rPr>
              <a:t>personnel </a:t>
            </a:r>
            <a:r>
              <a:rPr lang="en-US" sz="2600" dirty="0" smtClean="0">
                <a:solidFill>
                  <a:schemeClr val="tx2"/>
                </a:solidFill>
              </a:rPr>
              <a:t>received training </a:t>
            </a:r>
            <a:r>
              <a:rPr lang="en-US" sz="2600" dirty="0">
                <a:solidFill>
                  <a:schemeClr val="tx2"/>
                </a:solidFill>
              </a:rPr>
              <a:t>in </a:t>
            </a:r>
            <a:r>
              <a:rPr lang="en-US" sz="2600" dirty="0" err="1">
                <a:solidFill>
                  <a:schemeClr val="tx2"/>
                </a:solidFill>
              </a:rPr>
              <a:t>EnMS</a:t>
            </a:r>
            <a:r>
              <a:rPr lang="en-US" sz="2600" dirty="0">
                <a:solidFill>
                  <a:schemeClr val="tx2"/>
                </a:solidFill>
              </a:rPr>
              <a:t> </a:t>
            </a:r>
          </a:p>
          <a:p>
            <a:pPr>
              <a:defRPr/>
            </a:pPr>
            <a:r>
              <a:rPr lang="en-US" sz="2600" dirty="0">
                <a:solidFill>
                  <a:schemeClr val="tx2"/>
                </a:solidFill>
              </a:rPr>
              <a:t>Average annual energy savings of </a:t>
            </a:r>
            <a:r>
              <a:rPr lang="en-US" sz="2600" b="1" i="1" dirty="0" smtClean="0">
                <a:solidFill>
                  <a:schemeClr val="tx2"/>
                </a:solidFill>
              </a:rPr>
              <a:t>7,149</a:t>
            </a:r>
            <a:r>
              <a:rPr lang="en-US" sz="2600" dirty="0" smtClean="0">
                <a:solidFill>
                  <a:schemeClr val="tx2"/>
                </a:solidFill>
              </a:rPr>
              <a:t> </a:t>
            </a:r>
            <a:r>
              <a:rPr lang="en-US" sz="2600" dirty="0" err="1">
                <a:solidFill>
                  <a:schemeClr val="tx2"/>
                </a:solidFill>
              </a:rPr>
              <a:t>G</a:t>
            </a:r>
            <a:r>
              <a:rPr lang="en-US" sz="2600" dirty="0" err="1" smtClean="0">
                <a:solidFill>
                  <a:schemeClr val="tx2"/>
                </a:solidFill>
              </a:rPr>
              <a:t>Wh</a:t>
            </a:r>
            <a:endParaRPr lang="en-US" sz="2600" dirty="0">
              <a:solidFill>
                <a:schemeClr val="tx2"/>
              </a:solidFill>
            </a:endParaRPr>
          </a:p>
          <a:p>
            <a:pPr>
              <a:defRPr/>
            </a:pPr>
            <a:r>
              <a:rPr lang="en-US" sz="2600" dirty="0">
                <a:solidFill>
                  <a:schemeClr val="tx2"/>
                </a:solidFill>
              </a:rPr>
              <a:t>Annual CO2 emission reductions of </a:t>
            </a:r>
            <a:r>
              <a:rPr lang="en-US" sz="2600" b="1" i="1" dirty="0" smtClean="0">
                <a:solidFill>
                  <a:schemeClr val="tx2"/>
                </a:solidFill>
              </a:rPr>
              <a:t>4,302</a:t>
            </a:r>
            <a:r>
              <a:rPr lang="en-US" sz="2600" dirty="0" smtClean="0">
                <a:solidFill>
                  <a:schemeClr val="tx2"/>
                </a:solidFill>
              </a:rPr>
              <a:t> ktCO2 </a:t>
            </a:r>
            <a:endParaRPr lang="en-US" sz="2600" dirty="0">
              <a:solidFill>
                <a:schemeClr val="tx2"/>
              </a:solidFill>
            </a:endParaRPr>
          </a:p>
          <a:p>
            <a:pPr>
              <a:defRPr/>
            </a:pPr>
            <a:r>
              <a:rPr lang="en-US" sz="2600" dirty="0">
                <a:solidFill>
                  <a:schemeClr val="tx2"/>
                </a:solidFill>
              </a:rPr>
              <a:t>Annual </a:t>
            </a:r>
            <a:r>
              <a:rPr lang="en-US" sz="2600" dirty="0" smtClean="0">
                <a:solidFill>
                  <a:schemeClr val="tx2"/>
                </a:solidFill>
              </a:rPr>
              <a:t>savings </a:t>
            </a:r>
            <a:r>
              <a:rPr lang="en-US" sz="2600" dirty="0">
                <a:solidFill>
                  <a:schemeClr val="tx2"/>
                </a:solidFill>
              </a:rPr>
              <a:t>of </a:t>
            </a:r>
            <a:r>
              <a:rPr lang="en-US" sz="2600" b="1" dirty="0" smtClean="0">
                <a:solidFill>
                  <a:schemeClr val="tx2"/>
                </a:solidFill>
              </a:rPr>
              <a:t>$</a:t>
            </a:r>
            <a:r>
              <a:rPr lang="en-US" sz="2600" b="1" i="1" dirty="0">
                <a:solidFill>
                  <a:schemeClr val="tx2"/>
                </a:solidFill>
              </a:rPr>
              <a:t>8</a:t>
            </a:r>
            <a:r>
              <a:rPr lang="en-US" sz="2600" b="1" i="1" dirty="0" smtClean="0">
                <a:solidFill>
                  <a:schemeClr val="tx2"/>
                </a:solidFill>
              </a:rPr>
              <a:t>2,000,000  </a:t>
            </a:r>
            <a:r>
              <a:rPr lang="en-US" sz="2600" dirty="0" smtClean="0">
                <a:solidFill>
                  <a:schemeClr val="tx2"/>
                </a:solidFill>
              </a:rPr>
              <a:t>without considering non-energy benefits</a:t>
            </a:r>
            <a:endParaRPr lang="en-US" sz="2600" dirty="0">
              <a:solidFill>
                <a:schemeClr val="tx2"/>
              </a:solidFill>
            </a:endParaRPr>
          </a:p>
        </p:txBody>
      </p:sp>
    </p:spTree>
    <p:extLst>
      <p:ext uri="{BB962C8B-B14F-4D97-AF65-F5344CB8AC3E}">
        <p14:creationId xmlns:p14="http://schemas.microsoft.com/office/powerpoint/2010/main" val="1139285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72132" y="3164775"/>
            <a:ext cx="2092355" cy="1200329"/>
          </a:xfrm>
          <a:prstGeom prst="rect">
            <a:avLst/>
          </a:prstGeom>
          <a:noFill/>
          <a:ln w="50800">
            <a:solidFill>
              <a:schemeClr val="accent1"/>
            </a:solidFill>
          </a:ln>
        </p:spPr>
        <p:txBody>
          <a:bodyPr wrap="square" rtlCol="0">
            <a:spAutoFit/>
          </a:bodyPr>
          <a:lstStyle>
            <a:defPPr>
              <a:defRPr lang="en-US"/>
            </a:defPPr>
            <a:lvl1pPr>
              <a:defRPr sz="2400"/>
            </a:lvl1pPr>
          </a:lstStyle>
          <a:p>
            <a:r>
              <a:rPr lang="en-US" dirty="0">
                <a:latin typeface="+mn-lt"/>
              </a:rPr>
              <a:t>Change in energy </a:t>
            </a:r>
          </a:p>
          <a:p>
            <a:r>
              <a:rPr lang="en-US" dirty="0">
                <a:latin typeface="+mn-lt"/>
              </a:rPr>
              <a:t>consumption</a:t>
            </a:r>
          </a:p>
        </p:txBody>
      </p:sp>
      <p:sp>
        <p:nvSpPr>
          <p:cNvPr id="6" name="TextBox 5"/>
          <p:cNvSpPr txBox="1"/>
          <p:nvPr/>
        </p:nvSpPr>
        <p:spPr>
          <a:xfrm>
            <a:off x="4019081" y="5329762"/>
            <a:ext cx="1839074" cy="830997"/>
          </a:xfrm>
          <a:prstGeom prst="rect">
            <a:avLst/>
          </a:prstGeom>
          <a:noFill/>
          <a:ln w="50800">
            <a:solidFill>
              <a:schemeClr val="accent1"/>
            </a:solidFill>
          </a:ln>
        </p:spPr>
        <p:txBody>
          <a:bodyPr wrap="square" rtlCol="0">
            <a:spAutoFit/>
          </a:bodyPr>
          <a:lstStyle>
            <a:defPPr>
              <a:defRPr lang="en-US"/>
            </a:defPPr>
            <a:lvl1pPr>
              <a:defRPr sz="2400"/>
            </a:lvl1pPr>
          </a:lstStyle>
          <a:p>
            <a:r>
              <a:rPr lang="en-US" dirty="0">
                <a:latin typeface="+mn-lt"/>
              </a:rPr>
              <a:t>Change in behaviour</a:t>
            </a:r>
          </a:p>
        </p:txBody>
      </p:sp>
      <p:sp>
        <p:nvSpPr>
          <p:cNvPr id="7" name="TextBox 6"/>
          <p:cNvSpPr txBox="1"/>
          <p:nvPr/>
        </p:nvSpPr>
        <p:spPr>
          <a:xfrm>
            <a:off x="881845" y="5329762"/>
            <a:ext cx="1881019" cy="461665"/>
          </a:xfrm>
          <a:prstGeom prst="rect">
            <a:avLst/>
          </a:prstGeom>
          <a:noFill/>
          <a:ln w="50800">
            <a:solidFill>
              <a:schemeClr val="accent1"/>
            </a:solidFill>
          </a:ln>
        </p:spPr>
        <p:txBody>
          <a:bodyPr wrap="square" rtlCol="0">
            <a:spAutoFit/>
          </a:bodyPr>
          <a:lstStyle>
            <a:defPPr>
              <a:defRPr lang="en-US"/>
            </a:defPPr>
            <a:lvl1pPr>
              <a:defRPr sz="2400"/>
            </a:lvl1pPr>
          </a:lstStyle>
          <a:p>
            <a:r>
              <a:rPr lang="en-US" dirty="0">
                <a:latin typeface="+mn-lt"/>
              </a:rPr>
              <a:t>Use of data</a:t>
            </a:r>
          </a:p>
        </p:txBody>
      </p:sp>
      <p:sp>
        <p:nvSpPr>
          <p:cNvPr id="8" name="TextBox 7"/>
          <p:cNvSpPr txBox="1"/>
          <p:nvPr/>
        </p:nvSpPr>
        <p:spPr>
          <a:xfrm>
            <a:off x="3866781" y="1163528"/>
            <a:ext cx="2143673" cy="830997"/>
          </a:xfrm>
          <a:prstGeom prst="rect">
            <a:avLst/>
          </a:prstGeom>
          <a:noFill/>
          <a:ln w="50800">
            <a:solidFill>
              <a:schemeClr val="accent1"/>
            </a:solidFill>
          </a:ln>
        </p:spPr>
        <p:txBody>
          <a:bodyPr wrap="square" rtlCol="0">
            <a:spAutoFit/>
          </a:bodyPr>
          <a:lstStyle>
            <a:defPPr>
              <a:defRPr lang="en-US"/>
            </a:defPPr>
            <a:lvl1pPr>
              <a:defRPr sz="2400"/>
            </a:lvl1pPr>
          </a:lstStyle>
          <a:p>
            <a:r>
              <a:rPr lang="en-US" dirty="0">
                <a:latin typeface="+mn-lt"/>
              </a:rPr>
              <a:t>Change in driving factors</a:t>
            </a:r>
          </a:p>
        </p:txBody>
      </p:sp>
      <p:sp>
        <p:nvSpPr>
          <p:cNvPr id="9" name="TextBox 8"/>
          <p:cNvSpPr txBox="1"/>
          <p:nvPr/>
        </p:nvSpPr>
        <p:spPr>
          <a:xfrm>
            <a:off x="375860" y="1167707"/>
            <a:ext cx="1839074" cy="830997"/>
          </a:xfrm>
          <a:prstGeom prst="rect">
            <a:avLst/>
          </a:prstGeom>
          <a:noFill/>
          <a:ln w="50800">
            <a:solidFill>
              <a:schemeClr val="accent1"/>
            </a:solidFill>
          </a:ln>
        </p:spPr>
        <p:txBody>
          <a:bodyPr wrap="square" rtlCol="0">
            <a:spAutoFit/>
          </a:bodyPr>
          <a:lstStyle/>
          <a:p>
            <a:r>
              <a:rPr lang="en-US" sz="2400" dirty="0">
                <a:latin typeface="+mn-lt"/>
              </a:rPr>
              <a:t>Change in </a:t>
            </a:r>
            <a:r>
              <a:rPr lang="en-US" sz="2400" dirty="0" smtClean="0">
                <a:latin typeface="+mn-lt"/>
              </a:rPr>
              <a:t>technology</a:t>
            </a:r>
            <a:endParaRPr lang="en-US" sz="2400" dirty="0">
              <a:latin typeface="+mn-lt"/>
            </a:endParaRPr>
          </a:p>
        </p:txBody>
      </p:sp>
      <p:cxnSp>
        <p:nvCxnSpPr>
          <p:cNvPr id="11" name="Straight Arrow Connector 10"/>
          <p:cNvCxnSpPr>
            <a:stCxn id="9" idx="2"/>
          </p:cNvCxnSpPr>
          <p:nvPr/>
        </p:nvCxnSpPr>
        <p:spPr>
          <a:xfrm>
            <a:off x="1295397" y="1998704"/>
            <a:ext cx="919537" cy="1740076"/>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554994" y="2204479"/>
            <a:ext cx="1744957" cy="400110"/>
          </a:xfrm>
          <a:prstGeom prst="rect">
            <a:avLst/>
          </a:prstGeom>
          <a:noFill/>
        </p:spPr>
        <p:txBody>
          <a:bodyPr wrap="square" rtlCol="0">
            <a:spAutoFit/>
          </a:bodyPr>
          <a:lstStyle/>
          <a:p>
            <a:r>
              <a:rPr lang="en-US" sz="2000" dirty="0" smtClean="0">
                <a:latin typeface="+mn-lt"/>
              </a:rPr>
              <a:t>EE project</a:t>
            </a:r>
            <a:endParaRPr lang="en-US" sz="2000" dirty="0">
              <a:latin typeface="+mn-lt"/>
            </a:endParaRPr>
          </a:p>
        </p:txBody>
      </p:sp>
      <p:sp>
        <p:nvSpPr>
          <p:cNvPr id="16" name="TextBox 15"/>
          <p:cNvSpPr txBox="1"/>
          <p:nvPr/>
        </p:nvSpPr>
        <p:spPr>
          <a:xfrm>
            <a:off x="54018" y="2865130"/>
            <a:ext cx="1881225" cy="707886"/>
          </a:xfrm>
          <a:prstGeom prst="rect">
            <a:avLst/>
          </a:prstGeom>
          <a:noFill/>
        </p:spPr>
        <p:txBody>
          <a:bodyPr wrap="square" rtlCol="0">
            <a:spAutoFit/>
          </a:bodyPr>
          <a:lstStyle/>
          <a:p>
            <a:r>
              <a:rPr lang="en-US" sz="2000" dirty="0">
                <a:latin typeface="+mn-lt"/>
              </a:rPr>
              <a:t>New production line</a:t>
            </a:r>
          </a:p>
        </p:txBody>
      </p:sp>
      <p:sp>
        <p:nvSpPr>
          <p:cNvPr id="17" name="TextBox 16"/>
          <p:cNvSpPr txBox="1"/>
          <p:nvPr/>
        </p:nvSpPr>
        <p:spPr>
          <a:xfrm>
            <a:off x="3779912" y="4207611"/>
            <a:ext cx="1445205" cy="400110"/>
          </a:xfrm>
          <a:prstGeom prst="rect">
            <a:avLst/>
          </a:prstGeom>
          <a:noFill/>
        </p:spPr>
        <p:txBody>
          <a:bodyPr wrap="square" rtlCol="0">
            <a:spAutoFit/>
          </a:bodyPr>
          <a:lstStyle/>
          <a:p>
            <a:r>
              <a:rPr lang="en-US" sz="2000" dirty="0">
                <a:latin typeface="+mn-lt"/>
              </a:rPr>
              <a:t>Leadership</a:t>
            </a:r>
            <a:r>
              <a:rPr lang="en-US" u="sng" dirty="0">
                <a:latin typeface="+mn-lt"/>
              </a:rPr>
              <a:t>  </a:t>
            </a:r>
          </a:p>
        </p:txBody>
      </p:sp>
      <p:sp>
        <p:nvSpPr>
          <p:cNvPr id="18" name="TextBox 17"/>
          <p:cNvSpPr txBox="1"/>
          <p:nvPr/>
        </p:nvSpPr>
        <p:spPr>
          <a:xfrm>
            <a:off x="5131599" y="4559567"/>
            <a:ext cx="1505590" cy="707886"/>
          </a:xfrm>
          <a:prstGeom prst="rect">
            <a:avLst/>
          </a:prstGeom>
          <a:noFill/>
        </p:spPr>
        <p:txBody>
          <a:bodyPr wrap="square" rtlCol="0">
            <a:spAutoFit/>
          </a:bodyPr>
          <a:lstStyle/>
          <a:p>
            <a:r>
              <a:rPr lang="en-US" sz="2000" smtClean="0">
                <a:latin typeface="+mn-lt"/>
              </a:rPr>
              <a:t>Operational </a:t>
            </a:r>
            <a:r>
              <a:rPr lang="en-US" sz="2000" dirty="0">
                <a:latin typeface="+mn-lt"/>
              </a:rPr>
              <a:t>control</a:t>
            </a:r>
          </a:p>
        </p:txBody>
      </p:sp>
      <p:sp>
        <p:nvSpPr>
          <p:cNvPr id="19" name="TextBox 18"/>
          <p:cNvSpPr txBox="1"/>
          <p:nvPr/>
        </p:nvSpPr>
        <p:spPr>
          <a:xfrm>
            <a:off x="5294063" y="3996441"/>
            <a:ext cx="1222625" cy="400110"/>
          </a:xfrm>
          <a:prstGeom prst="rect">
            <a:avLst/>
          </a:prstGeom>
          <a:noFill/>
        </p:spPr>
        <p:txBody>
          <a:bodyPr wrap="square" rtlCol="0">
            <a:spAutoFit/>
          </a:bodyPr>
          <a:lstStyle/>
          <a:p>
            <a:r>
              <a:rPr lang="en-US" sz="2000" dirty="0" smtClean="0">
                <a:latin typeface="+mn-lt"/>
              </a:rPr>
              <a:t>Culture</a:t>
            </a:r>
            <a:endParaRPr lang="en-US" sz="2000" dirty="0">
              <a:latin typeface="+mn-lt"/>
            </a:endParaRPr>
          </a:p>
        </p:txBody>
      </p:sp>
      <p:sp>
        <p:nvSpPr>
          <p:cNvPr id="20" name="TextBox 19"/>
          <p:cNvSpPr txBox="1"/>
          <p:nvPr/>
        </p:nvSpPr>
        <p:spPr>
          <a:xfrm>
            <a:off x="4113174" y="3046283"/>
            <a:ext cx="1541980" cy="400110"/>
          </a:xfrm>
          <a:prstGeom prst="rect">
            <a:avLst/>
          </a:prstGeom>
          <a:noFill/>
        </p:spPr>
        <p:txBody>
          <a:bodyPr wrap="square" rtlCol="0">
            <a:spAutoFit/>
          </a:bodyPr>
          <a:lstStyle/>
          <a:p>
            <a:r>
              <a:rPr lang="en-US" sz="2000" smtClean="0">
                <a:latin typeface="+mn-lt"/>
              </a:rPr>
              <a:t>Occupancy</a:t>
            </a:r>
            <a:endParaRPr lang="en-US" u="sng" dirty="0">
              <a:latin typeface="+mn-lt"/>
            </a:endParaRPr>
          </a:p>
        </p:txBody>
      </p:sp>
      <p:sp>
        <p:nvSpPr>
          <p:cNvPr id="21" name="TextBox 20"/>
          <p:cNvSpPr txBox="1"/>
          <p:nvPr/>
        </p:nvSpPr>
        <p:spPr>
          <a:xfrm>
            <a:off x="3751383" y="2466542"/>
            <a:ext cx="1596776" cy="400110"/>
          </a:xfrm>
          <a:prstGeom prst="rect">
            <a:avLst/>
          </a:prstGeom>
          <a:noFill/>
        </p:spPr>
        <p:txBody>
          <a:bodyPr wrap="square" rtlCol="0">
            <a:spAutoFit/>
          </a:bodyPr>
          <a:lstStyle/>
          <a:p>
            <a:r>
              <a:rPr lang="en-US" sz="2000" smtClean="0">
                <a:latin typeface="+mn-lt"/>
              </a:rPr>
              <a:t>Product </a:t>
            </a:r>
            <a:r>
              <a:rPr lang="en-US" sz="2000" dirty="0">
                <a:latin typeface="+mn-lt"/>
              </a:rPr>
              <a:t>mix</a:t>
            </a:r>
          </a:p>
        </p:txBody>
      </p:sp>
      <p:sp>
        <p:nvSpPr>
          <p:cNvPr id="22" name="TextBox 21"/>
          <p:cNvSpPr txBox="1"/>
          <p:nvPr/>
        </p:nvSpPr>
        <p:spPr>
          <a:xfrm>
            <a:off x="5478483" y="2775693"/>
            <a:ext cx="1461498" cy="400110"/>
          </a:xfrm>
          <a:prstGeom prst="rect">
            <a:avLst/>
          </a:prstGeom>
          <a:noFill/>
        </p:spPr>
        <p:txBody>
          <a:bodyPr wrap="square" rtlCol="0">
            <a:spAutoFit/>
          </a:bodyPr>
          <a:lstStyle/>
          <a:p>
            <a:r>
              <a:rPr lang="en-US" sz="2000" smtClean="0">
                <a:latin typeface="+mn-lt"/>
              </a:rPr>
              <a:t>Weather</a:t>
            </a:r>
            <a:endParaRPr lang="en-US" sz="2000" dirty="0">
              <a:latin typeface="+mn-lt"/>
            </a:endParaRPr>
          </a:p>
        </p:txBody>
      </p:sp>
      <p:sp>
        <p:nvSpPr>
          <p:cNvPr id="23" name="TextBox 22"/>
          <p:cNvSpPr txBox="1"/>
          <p:nvPr/>
        </p:nvSpPr>
        <p:spPr>
          <a:xfrm>
            <a:off x="5183313" y="2259900"/>
            <a:ext cx="1508590" cy="400110"/>
          </a:xfrm>
          <a:prstGeom prst="rect">
            <a:avLst/>
          </a:prstGeom>
          <a:noFill/>
        </p:spPr>
        <p:txBody>
          <a:bodyPr wrap="square" rtlCol="0">
            <a:spAutoFit/>
          </a:bodyPr>
          <a:lstStyle/>
          <a:p>
            <a:r>
              <a:rPr lang="en-US" sz="2000" smtClean="0">
                <a:latin typeface="+mn-lt"/>
              </a:rPr>
              <a:t>Production</a:t>
            </a:r>
            <a:endParaRPr lang="en-US" sz="2000" dirty="0">
              <a:latin typeface="+mn-lt"/>
            </a:endParaRPr>
          </a:p>
        </p:txBody>
      </p:sp>
      <p:sp>
        <p:nvSpPr>
          <p:cNvPr id="24" name="TextBox 23"/>
          <p:cNvSpPr txBox="1"/>
          <p:nvPr/>
        </p:nvSpPr>
        <p:spPr>
          <a:xfrm>
            <a:off x="2076058" y="2861897"/>
            <a:ext cx="1222625" cy="707886"/>
          </a:xfrm>
          <a:prstGeom prst="rect">
            <a:avLst/>
          </a:prstGeom>
          <a:noFill/>
        </p:spPr>
        <p:txBody>
          <a:bodyPr wrap="square" rtlCol="0">
            <a:spAutoFit/>
          </a:bodyPr>
          <a:lstStyle/>
          <a:p>
            <a:r>
              <a:rPr lang="en-US" sz="2000" dirty="0">
                <a:latin typeface="+mn-lt"/>
              </a:rPr>
              <a:t>New </a:t>
            </a:r>
            <a:r>
              <a:rPr lang="en-US" sz="2000" dirty="0" smtClean="0">
                <a:latin typeface="+mn-lt"/>
              </a:rPr>
              <a:t>building  </a:t>
            </a:r>
            <a:endParaRPr lang="en-US" sz="2000" dirty="0">
              <a:latin typeface="+mn-lt"/>
            </a:endParaRPr>
          </a:p>
        </p:txBody>
      </p:sp>
      <p:sp>
        <p:nvSpPr>
          <p:cNvPr id="25" name="TextBox 24"/>
          <p:cNvSpPr txBox="1"/>
          <p:nvPr/>
        </p:nvSpPr>
        <p:spPr>
          <a:xfrm>
            <a:off x="1258635" y="4178995"/>
            <a:ext cx="1222625" cy="400110"/>
          </a:xfrm>
          <a:prstGeom prst="rect">
            <a:avLst/>
          </a:prstGeom>
          <a:noFill/>
        </p:spPr>
        <p:txBody>
          <a:bodyPr wrap="square" rtlCol="0">
            <a:spAutoFit/>
          </a:bodyPr>
          <a:lstStyle/>
          <a:p>
            <a:r>
              <a:rPr lang="en-US" sz="2000" smtClean="0">
                <a:latin typeface="+mn-lt"/>
              </a:rPr>
              <a:t>Monitor</a:t>
            </a:r>
            <a:endParaRPr lang="en-US" sz="2000" dirty="0">
              <a:latin typeface="+mn-lt"/>
            </a:endParaRPr>
          </a:p>
        </p:txBody>
      </p:sp>
      <p:sp>
        <p:nvSpPr>
          <p:cNvPr id="26" name="TextBox 25"/>
          <p:cNvSpPr txBox="1"/>
          <p:nvPr/>
        </p:nvSpPr>
        <p:spPr>
          <a:xfrm>
            <a:off x="2214934" y="4577702"/>
            <a:ext cx="1222625" cy="707886"/>
          </a:xfrm>
          <a:prstGeom prst="rect">
            <a:avLst/>
          </a:prstGeom>
          <a:noFill/>
        </p:spPr>
        <p:txBody>
          <a:bodyPr wrap="square" rtlCol="0">
            <a:spAutoFit/>
          </a:bodyPr>
          <a:lstStyle/>
          <a:p>
            <a:r>
              <a:rPr lang="en-US" sz="2000" smtClean="0">
                <a:latin typeface="+mn-lt"/>
              </a:rPr>
              <a:t>Develop </a:t>
            </a:r>
            <a:r>
              <a:rPr lang="en-US" sz="2000" dirty="0">
                <a:latin typeface="+mn-lt"/>
              </a:rPr>
              <a:t>models</a:t>
            </a:r>
          </a:p>
        </p:txBody>
      </p:sp>
      <p:sp>
        <p:nvSpPr>
          <p:cNvPr id="27" name="TextBox 26"/>
          <p:cNvSpPr txBox="1"/>
          <p:nvPr/>
        </p:nvSpPr>
        <p:spPr>
          <a:xfrm>
            <a:off x="2572884" y="3870994"/>
            <a:ext cx="1222625" cy="400110"/>
          </a:xfrm>
          <a:prstGeom prst="rect">
            <a:avLst/>
          </a:prstGeom>
          <a:noFill/>
        </p:spPr>
        <p:txBody>
          <a:bodyPr wrap="square" rtlCol="0">
            <a:spAutoFit/>
          </a:bodyPr>
          <a:lstStyle/>
          <a:p>
            <a:r>
              <a:rPr lang="en-US" sz="2000" dirty="0" smtClean="0">
                <a:latin typeface="+mn-lt"/>
              </a:rPr>
              <a:t>React</a:t>
            </a:r>
            <a:endParaRPr lang="en-US" dirty="0">
              <a:latin typeface="+mn-lt"/>
            </a:endParaRPr>
          </a:p>
        </p:txBody>
      </p:sp>
      <p:cxnSp>
        <p:nvCxnSpPr>
          <p:cNvPr id="29" name="Straight Arrow Connector 28"/>
          <p:cNvCxnSpPr>
            <a:stCxn id="8" idx="2"/>
          </p:cNvCxnSpPr>
          <p:nvPr/>
        </p:nvCxnSpPr>
        <p:spPr>
          <a:xfrm>
            <a:off x="4938618" y="1994525"/>
            <a:ext cx="894186" cy="1764072"/>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7" idx="0"/>
          </p:cNvCxnSpPr>
          <p:nvPr/>
        </p:nvCxnSpPr>
        <p:spPr>
          <a:xfrm flipV="1">
            <a:off x="1822355" y="3758597"/>
            <a:ext cx="826236" cy="1571165"/>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6" idx="0"/>
          </p:cNvCxnSpPr>
          <p:nvPr/>
        </p:nvCxnSpPr>
        <p:spPr>
          <a:xfrm flipV="1">
            <a:off x="4938618" y="3758597"/>
            <a:ext cx="539865" cy="1571165"/>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5" idx="1"/>
          </p:cNvCxnSpPr>
          <p:nvPr/>
        </p:nvCxnSpPr>
        <p:spPr>
          <a:xfrm>
            <a:off x="2214934" y="3758597"/>
            <a:ext cx="4657198" cy="6343"/>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625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5" grpId="0"/>
      <p:bldP spid="16" grpId="0"/>
      <p:bldP spid="17" grpId="0"/>
      <p:bldP spid="18" grpId="0"/>
      <p:bldP spid="19" grpId="0"/>
      <p:bldP spid="20" grpId="0"/>
      <p:bldP spid="21" grpId="0"/>
      <p:bldP spid="22" grpId="0"/>
      <p:bldP spid="23" grpId="0"/>
      <p:bldP spid="24" grpId="0"/>
      <p:bldP spid="25" grpId="0"/>
      <p:bldP spid="26" grpId="0"/>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p:cNvSpPr>
            <a:spLocks noGrp="1"/>
          </p:cNvSpPr>
          <p:nvPr>
            <p:ph type="title"/>
          </p:nvPr>
        </p:nvSpPr>
        <p:spPr>
          <a:xfrm>
            <a:off x="323850" y="665163"/>
            <a:ext cx="8424863" cy="1143000"/>
          </a:xfrm>
        </p:spPr>
        <p:txBody>
          <a:bodyPr>
            <a:normAutofit/>
          </a:bodyPr>
          <a:lstStyle/>
          <a:p>
            <a:pPr algn="ctr">
              <a:defRPr/>
            </a:pPr>
            <a:r>
              <a:rPr lang="en-GB" sz="3600" dirty="0" err="1"/>
              <a:t>EnMS</a:t>
            </a:r>
            <a:r>
              <a:rPr lang="en-GB" sz="3600" dirty="0"/>
              <a:t> - ISO 50001 simplified</a:t>
            </a:r>
          </a:p>
        </p:txBody>
      </p:sp>
      <p:sp>
        <p:nvSpPr>
          <p:cNvPr id="22530" name="3 Marcador de número de diapositiva"/>
          <p:cNvSpPr>
            <a:spLocks noGrp="1"/>
          </p:cNvSpPr>
          <p:nvPr>
            <p:ph type="sldNum" sz="quarter" idx="4294967295"/>
          </p:nvPr>
        </p:nvSpPr>
        <p:spPr>
          <a:xfrm>
            <a:off x="6911975" y="6500813"/>
            <a:ext cx="2232025"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235373"/>
                </a:solidFill>
                <a:latin typeface="MetaBook-Roman" charset="0"/>
                <a:ea typeface="MS PGothic" charset="0"/>
                <a:cs typeface="Arial" charset="0"/>
              </a:defRPr>
            </a:lvl1pPr>
            <a:lvl2pPr>
              <a:defRPr sz="2800">
                <a:solidFill>
                  <a:srgbClr val="235373"/>
                </a:solidFill>
                <a:latin typeface="MetaBook-Roman" charset="0"/>
                <a:ea typeface="Arial" charset="0"/>
                <a:cs typeface="Arial" charset="0"/>
              </a:defRPr>
            </a:lvl2pPr>
            <a:lvl3pPr>
              <a:defRPr sz="2400">
                <a:solidFill>
                  <a:srgbClr val="235373"/>
                </a:solidFill>
                <a:latin typeface="MetaBook-Roman" charset="0"/>
                <a:ea typeface="Arial" charset="0"/>
                <a:cs typeface="Arial" charset="0"/>
              </a:defRPr>
            </a:lvl3pPr>
            <a:lvl4pPr>
              <a:defRPr sz="2000">
                <a:solidFill>
                  <a:srgbClr val="235373"/>
                </a:solidFill>
                <a:latin typeface="MetaBook-Roman" charset="0"/>
                <a:ea typeface="Arial" charset="0"/>
                <a:cs typeface="Arial" charset="0"/>
              </a:defRPr>
            </a:lvl4pPr>
            <a:lvl5pPr>
              <a:defRPr sz="2000">
                <a:solidFill>
                  <a:srgbClr val="235373"/>
                </a:solidFill>
                <a:latin typeface="MetaBook-Roman" charset="0"/>
                <a:ea typeface="Arial" charset="0"/>
                <a:cs typeface="Arial" charset="0"/>
              </a:defRPr>
            </a:lvl5pPr>
            <a:lvl6pPr eaLnBrk="0" hangingPunct="0">
              <a:defRPr sz="2000">
                <a:solidFill>
                  <a:srgbClr val="235373"/>
                </a:solidFill>
                <a:latin typeface="MetaBook-Roman" charset="0"/>
                <a:ea typeface="Arial" charset="0"/>
                <a:cs typeface="Arial" charset="0"/>
              </a:defRPr>
            </a:lvl6pPr>
            <a:lvl7pPr eaLnBrk="0" hangingPunct="0">
              <a:defRPr sz="2000">
                <a:solidFill>
                  <a:srgbClr val="235373"/>
                </a:solidFill>
                <a:latin typeface="MetaBook-Roman" charset="0"/>
                <a:ea typeface="Arial" charset="0"/>
                <a:cs typeface="Arial" charset="0"/>
              </a:defRPr>
            </a:lvl7pPr>
            <a:lvl8pPr eaLnBrk="0" hangingPunct="0">
              <a:defRPr sz="2000">
                <a:solidFill>
                  <a:srgbClr val="235373"/>
                </a:solidFill>
                <a:latin typeface="MetaBook-Roman" charset="0"/>
                <a:ea typeface="Arial" charset="0"/>
                <a:cs typeface="Arial" charset="0"/>
              </a:defRPr>
            </a:lvl8pPr>
            <a:lvl9pPr eaLnBrk="0" hangingPunct="0">
              <a:defRPr sz="2000">
                <a:solidFill>
                  <a:srgbClr val="235373"/>
                </a:solidFill>
                <a:latin typeface="MetaBook-Roman" charset="0"/>
                <a:ea typeface="Arial" charset="0"/>
                <a:cs typeface="Arial" charset="0"/>
              </a:defRPr>
            </a:lvl9pPr>
          </a:lstStyle>
          <a:p>
            <a:fld id="{E27F8090-5392-5942-8E26-B9512E29AD19}" type="slidenum">
              <a:rPr lang="en-GB" sz="1600">
                <a:solidFill>
                  <a:schemeClr val="bg1"/>
                </a:solidFill>
                <a:latin typeface="MetaBold-Roman" charset="0"/>
              </a:rPr>
              <a:pPr/>
              <a:t>5</a:t>
            </a:fld>
            <a:endParaRPr lang="en-GB" sz="1600">
              <a:solidFill>
                <a:schemeClr val="bg1"/>
              </a:solidFill>
              <a:latin typeface="MetaBold-Roman" charset="0"/>
            </a:endParaRPr>
          </a:p>
        </p:txBody>
      </p:sp>
      <p:sp>
        <p:nvSpPr>
          <p:cNvPr id="76" name="3 CuadroTexto"/>
          <p:cNvSpPr txBox="1">
            <a:spLocks noChangeArrowheads="1"/>
          </p:cNvSpPr>
          <p:nvPr/>
        </p:nvSpPr>
        <p:spPr bwMode="auto">
          <a:xfrm>
            <a:off x="3492500" y="3179763"/>
            <a:ext cx="1843088" cy="830262"/>
          </a:xfrm>
          <a:prstGeom prst="rect">
            <a:avLst/>
          </a:prstGeom>
          <a:noFill/>
          <a:ln>
            <a:noFill/>
          </a:ln>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es-ES" sz="4800" b="1" dirty="0">
                <a:solidFill>
                  <a:schemeClr val="bg1">
                    <a:lumMod val="65000"/>
                  </a:schemeClr>
                </a:solidFill>
                <a:latin typeface="+mn-lt"/>
                <a:ea typeface="Arial Unicode MS" pitchFamily="34" charset="-128"/>
                <a:cs typeface="Arial Unicode MS" pitchFamily="34" charset="-128"/>
              </a:rPr>
              <a:t>kWh</a:t>
            </a:r>
          </a:p>
        </p:txBody>
      </p:sp>
      <p:sp>
        <p:nvSpPr>
          <p:cNvPr id="22535" name="9 CuadroTexto"/>
          <p:cNvSpPr txBox="1">
            <a:spLocks noChangeArrowheads="1"/>
          </p:cNvSpPr>
          <p:nvPr/>
        </p:nvSpPr>
        <p:spPr bwMode="auto">
          <a:xfrm>
            <a:off x="3492500" y="3971925"/>
            <a:ext cx="16557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235373"/>
                </a:solidFill>
                <a:latin typeface="MetaBook-Roman" charset="0"/>
                <a:ea typeface="MS PGothic" charset="0"/>
                <a:cs typeface="Arial" charset="0"/>
              </a:defRPr>
            </a:lvl1pPr>
            <a:lvl2pPr>
              <a:defRPr sz="2800">
                <a:solidFill>
                  <a:srgbClr val="235373"/>
                </a:solidFill>
                <a:latin typeface="MetaBook-Roman" charset="0"/>
                <a:ea typeface="Arial" charset="0"/>
                <a:cs typeface="Arial" charset="0"/>
              </a:defRPr>
            </a:lvl2pPr>
            <a:lvl3pPr>
              <a:defRPr sz="2400">
                <a:solidFill>
                  <a:srgbClr val="235373"/>
                </a:solidFill>
                <a:latin typeface="MetaBook-Roman" charset="0"/>
                <a:ea typeface="Arial" charset="0"/>
                <a:cs typeface="Arial" charset="0"/>
              </a:defRPr>
            </a:lvl3pPr>
            <a:lvl4pPr>
              <a:defRPr sz="2000">
                <a:solidFill>
                  <a:srgbClr val="235373"/>
                </a:solidFill>
                <a:latin typeface="MetaBook-Roman" charset="0"/>
                <a:ea typeface="Arial" charset="0"/>
                <a:cs typeface="Arial" charset="0"/>
              </a:defRPr>
            </a:lvl4pPr>
            <a:lvl5pPr>
              <a:defRPr sz="2000">
                <a:solidFill>
                  <a:srgbClr val="235373"/>
                </a:solidFill>
                <a:latin typeface="MetaBook-Roman" charset="0"/>
                <a:ea typeface="Arial" charset="0"/>
                <a:cs typeface="Arial" charset="0"/>
              </a:defRPr>
            </a:lvl5pPr>
            <a:lvl6pPr eaLnBrk="0" hangingPunct="0">
              <a:defRPr sz="2000">
                <a:solidFill>
                  <a:srgbClr val="235373"/>
                </a:solidFill>
                <a:latin typeface="MetaBook-Roman" charset="0"/>
                <a:ea typeface="Arial" charset="0"/>
                <a:cs typeface="Arial" charset="0"/>
              </a:defRPr>
            </a:lvl6pPr>
            <a:lvl7pPr eaLnBrk="0" hangingPunct="0">
              <a:defRPr sz="2000">
                <a:solidFill>
                  <a:srgbClr val="235373"/>
                </a:solidFill>
                <a:latin typeface="MetaBook-Roman" charset="0"/>
                <a:ea typeface="Arial" charset="0"/>
                <a:cs typeface="Arial" charset="0"/>
              </a:defRPr>
            </a:lvl7pPr>
            <a:lvl8pPr eaLnBrk="0" hangingPunct="0">
              <a:defRPr sz="2000">
                <a:solidFill>
                  <a:srgbClr val="235373"/>
                </a:solidFill>
                <a:latin typeface="MetaBook-Roman" charset="0"/>
                <a:ea typeface="Arial" charset="0"/>
                <a:cs typeface="Arial" charset="0"/>
              </a:defRPr>
            </a:lvl8pPr>
            <a:lvl9pPr eaLnBrk="0" hangingPunct="0">
              <a:defRPr sz="2000">
                <a:solidFill>
                  <a:srgbClr val="235373"/>
                </a:solidFill>
                <a:latin typeface="MetaBook-Roman" charset="0"/>
                <a:ea typeface="Arial" charset="0"/>
                <a:cs typeface="Arial" charset="0"/>
              </a:defRPr>
            </a:lvl9pPr>
          </a:lstStyle>
          <a:p>
            <a:pPr eaLnBrk="1" hangingPunct="1"/>
            <a:r>
              <a:rPr lang="es-ES" sz="2400" b="1" dirty="0" smtClean="0">
                <a:solidFill>
                  <a:srgbClr val="A6A6A6"/>
                </a:solidFill>
                <a:latin typeface="+mn-lt"/>
                <a:cs typeface="Arial Unicode MS" charset="0"/>
              </a:rPr>
              <a:t>($ </a:t>
            </a:r>
            <a:r>
              <a:rPr lang="es-ES" sz="2400" b="1" dirty="0">
                <a:solidFill>
                  <a:srgbClr val="A6A6A6"/>
                </a:solidFill>
                <a:latin typeface="+mn-lt"/>
                <a:cs typeface="Arial Unicode MS" charset="0"/>
              </a:rPr>
              <a:t>+ CO</a:t>
            </a:r>
            <a:r>
              <a:rPr lang="es-ES" sz="2400" b="1" baseline="-25000" dirty="0">
                <a:solidFill>
                  <a:srgbClr val="A6A6A6"/>
                </a:solidFill>
                <a:latin typeface="+mn-lt"/>
                <a:cs typeface="Arial Unicode MS" charset="0"/>
              </a:rPr>
              <a:t>2</a:t>
            </a:r>
            <a:r>
              <a:rPr lang="es-ES" sz="2400" b="1" dirty="0">
                <a:solidFill>
                  <a:srgbClr val="A6A6A6"/>
                </a:solidFill>
                <a:latin typeface="+mn-lt"/>
                <a:cs typeface="Arial Unicode MS" charset="0"/>
              </a:rPr>
              <a:t>)</a:t>
            </a:r>
          </a:p>
        </p:txBody>
      </p:sp>
      <p:sp>
        <p:nvSpPr>
          <p:cNvPr id="80" name="9 CuadroTexto"/>
          <p:cNvSpPr txBox="1">
            <a:spLocks noChangeArrowheads="1"/>
          </p:cNvSpPr>
          <p:nvPr/>
        </p:nvSpPr>
        <p:spPr bwMode="auto">
          <a:xfrm>
            <a:off x="2897188" y="1714500"/>
            <a:ext cx="3349625" cy="892175"/>
          </a:xfrm>
          <a:prstGeom prst="rect">
            <a:avLst/>
          </a:prstGeom>
          <a:noFill/>
          <a:ln>
            <a:noFill/>
          </a:ln>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defRPr/>
            </a:pPr>
            <a:r>
              <a:rPr lang="es-ES_tradnl" sz="2600" dirty="0" smtClean="0">
                <a:solidFill>
                  <a:srgbClr val="003366"/>
                </a:solidFill>
                <a:latin typeface="+mn-lt"/>
                <a:ea typeface="Arial Unicode MS" pitchFamily="34" charset="-128"/>
                <a:cs typeface="Arial Unicode MS" pitchFamily="34" charset="-128"/>
              </a:rPr>
              <a:t>Commit</a:t>
            </a:r>
            <a:r>
              <a:rPr lang="es-ES" sz="2600" dirty="0" smtClean="0">
                <a:solidFill>
                  <a:srgbClr val="003366"/>
                </a:solidFill>
                <a:latin typeface="+mn-lt"/>
                <a:ea typeface="Arial Unicode MS" pitchFamily="34" charset="-128"/>
                <a:cs typeface="Arial Unicode MS" pitchFamily="34" charset="-128"/>
              </a:rPr>
              <a:t> </a:t>
            </a:r>
            <a:r>
              <a:rPr lang="es-ES" sz="2600" dirty="0">
                <a:solidFill>
                  <a:srgbClr val="003366"/>
                </a:solidFill>
                <a:latin typeface="+mn-lt"/>
                <a:ea typeface="Arial Unicode MS" pitchFamily="34" charset="-128"/>
                <a:cs typeface="Arial Unicode MS" pitchFamily="34" charset="-128"/>
              </a:rPr>
              <a:t>to </a:t>
            </a:r>
          </a:p>
          <a:p>
            <a:pPr algn="ctr" eaLnBrk="1" hangingPunct="1">
              <a:defRPr/>
            </a:pPr>
            <a:r>
              <a:rPr lang="en-IE" sz="2600" b="1" dirty="0" smtClean="0">
                <a:solidFill>
                  <a:schemeClr val="bg1">
                    <a:lumMod val="65000"/>
                  </a:schemeClr>
                </a:solidFill>
                <a:latin typeface="+mn-lt"/>
                <a:ea typeface="Arial Unicode MS" pitchFamily="34" charset="-128"/>
                <a:cs typeface="Arial Unicode MS" pitchFamily="34" charset="-128"/>
              </a:rPr>
              <a:t>change</a:t>
            </a:r>
            <a:endParaRPr lang="en-IE" sz="2600" b="1" dirty="0">
              <a:solidFill>
                <a:schemeClr val="bg1">
                  <a:lumMod val="65000"/>
                </a:schemeClr>
              </a:solidFill>
              <a:latin typeface="+mn-lt"/>
              <a:ea typeface="Arial Unicode MS" pitchFamily="34" charset="-128"/>
              <a:cs typeface="Arial Unicode MS" pitchFamily="34" charset="-128"/>
            </a:endParaRPr>
          </a:p>
        </p:txBody>
      </p:sp>
      <p:sp>
        <p:nvSpPr>
          <p:cNvPr id="81" name="7 Rectángulo"/>
          <p:cNvSpPr>
            <a:spLocks noChangeArrowheads="1"/>
          </p:cNvSpPr>
          <p:nvPr/>
        </p:nvSpPr>
        <p:spPr bwMode="auto">
          <a:xfrm>
            <a:off x="6843713" y="3392488"/>
            <a:ext cx="1657350" cy="892175"/>
          </a:xfrm>
          <a:prstGeom prst="rect">
            <a:avLst/>
          </a:prstGeom>
          <a:noFill/>
          <a:ln>
            <a:noFill/>
          </a:ln>
          <a:extLst/>
        </p:spPr>
        <p:txBody>
          <a:bodyPr>
            <a:spAutoFit/>
          </a:bodyPr>
          <a:lstStyle/>
          <a:p>
            <a:pPr algn="ctr" eaLnBrk="1" hangingPunct="1">
              <a:defRPr/>
            </a:pPr>
            <a:r>
              <a:rPr lang="es-ES" sz="2600" dirty="0">
                <a:solidFill>
                  <a:srgbClr val="003366"/>
                </a:solidFill>
                <a:latin typeface="+mn-lt"/>
                <a:ea typeface="Arial Unicode MS" pitchFamily="34" charset="-128"/>
                <a:cs typeface="Arial Unicode MS" pitchFamily="34" charset="-128"/>
              </a:rPr>
              <a:t>Plan the </a:t>
            </a:r>
            <a:r>
              <a:rPr lang="es-ES" sz="2600" b="1" dirty="0">
                <a:solidFill>
                  <a:schemeClr val="bg1">
                    <a:lumMod val="65000"/>
                  </a:schemeClr>
                </a:solidFill>
                <a:latin typeface="+mn-lt"/>
                <a:ea typeface="Arial Unicode MS" pitchFamily="34" charset="-128"/>
                <a:cs typeface="Arial Unicode MS" pitchFamily="34" charset="-128"/>
              </a:rPr>
              <a:t>changes</a:t>
            </a:r>
          </a:p>
        </p:txBody>
      </p:sp>
      <p:sp>
        <p:nvSpPr>
          <p:cNvPr id="82" name="9 CuadroTexto"/>
          <p:cNvSpPr txBox="1">
            <a:spLocks noChangeArrowheads="1"/>
          </p:cNvSpPr>
          <p:nvPr/>
        </p:nvSpPr>
        <p:spPr bwMode="auto">
          <a:xfrm>
            <a:off x="2555875" y="5332413"/>
            <a:ext cx="4030663" cy="892175"/>
          </a:xfrm>
          <a:prstGeom prst="rect">
            <a:avLst/>
          </a:prstGeom>
          <a:noFill/>
          <a:ln>
            <a:noFill/>
          </a:ln>
          <a:extLst/>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defRPr/>
            </a:pPr>
            <a:r>
              <a:rPr lang="es-ES" sz="2600" dirty="0">
                <a:solidFill>
                  <a:srgbClr val="003366"/>
                </a:solidFill>
                <a:latin typeface="+mn-lt"/>
                <a:ea typeface="Arial Unicode MS" pitchFamily="34" charset="-128"/>
                <a:cs typeface="Arial Unicode MS" pitchFamily="34" charset="-128"/>
              </a:rPr>
              <a:t>Make the </a:t>
            </a:r>
          </a:p>
          <a:p>
            <a:pPr algn="ctr" eaLnBrk="1" hangingPunct="1">
              <a:defRPr/>
            </a:pPr>
            <a:r>
              <a:rPr lang="es-ES" sz="2600" b="1" dirty="0">
                <a:solidFill>
                  <a:schemeClr val="bg1">
                    <a:lumMod val="65000"/>
                  </a:schemeClr>
                </a:solidFill>
                <a:latin typeface="+mn-lt"/>
                <a:ea typeface="Arial Unicode MS" pitchFamily="34" charset="-128"/>
                <a:cs typeface="Arial Unicode MS" pitchFamily="34" charset="-128"/>
              </a:rPr>
              <a:t>changes</a:t>
            </a:r>
          </a:p>
        </p:txBody>
      </p:sp>
      <p:sp>
        <p:nvSpPr>
          <p:cNvPr id="83" name="16 Rectángulo"/>
          <p:cNvSpPr>
            <a:spLocks noChangeArrowheads="1"/>
          </p:cNvSpPr>
          <p:nvPr/>
        </p:nvSpPr>
        <p:spPr bwMode="auto">
          <a:xfrm>
            <a:off x="365040" y="3525649"/>
            <a:ext cx="2319337" cy="892552"/>
          </a:xfrm>
          <a:prstGeom prst="rect">
            <a:avLst/>
          </a:prstGeom>
          <a:noFill/>
          <a:ln>
            <a:noFill/>
          </a:ln>
          <a:extLst/>
        </p:spPr>
        <p:txBody>
          <a:bodyPr wrap="square">
            <a:spAutoFit/>
          </a:bodyPr>
          <a:lstStyle/>
          <a:p>
            <a:pPr algn="ctr" eaLnBrk="1" hangingPunct="1">
              <a:defRPr/>
            </a:pPr>
            <a:r>
              <a:rPr lang="es-ES" sz="2600" dirty="0">
                <a:solidFill>
                  <a:srgbClr val="003366"/>
                </a:solidFill>
                <a:latin typeface="+mn-lt"/>
                <a:ea typeface="Arial Unicode MS" pitchFamily="34" charset="-128"/>
                <a:cs typeface="Arial Unicode MS" pitchFamily="34" charset="-128"/>
              </a:rPr>
              <a:t>Check </a:t>
            </a:r>
            <a:r>
              <a:rPr lang="en-IE" sz="2600" dirty="0" smtClean="0">
                <a:solidFill>
                  <a:srgbClr val="003366"/>
                </a:solidFill>
                <a:latin typeface="+mn-lt"/>
                <a:ea typeface="Arial Unicode MS" pitchFamily="34" charset="-128"/>
                <a:cs typeface="Arial Unicode MS" pitchFamily="34" charset="-128"/>
              </a:rPr>
              <a:t>the</a:t>
            </a:r>
            <a:r>
              <a:rPr lang="es-ES" sz="2600" dirty="0" smtClean="0">
                <a:solidFill>
                  <a:srgbClr val="003366"/>
                </a:solidFill>
                <a:latin typeface="+mn-lt"/>
                <a:ea typeface="Arial Unicode MS" pitchFamily="34" charset="-128"/>
                <a:cs typeface="Arial Unicode MS" pitchFamily="34" charset="-128"/>
              </a:rPr>
              <a:t> </a:t>
            </a:r>
            <a:r>
              <a:rPr lang="es-ES" sz="2600" b="1" dirty="0">
                <a:solidFill>
                  <a:schemeClr val="bg1">
                    <a:lumMod val="65000"/>
                  </a:schemeClr>
                </a:solidFill>
                <a:latin typeface="+mn-lt"/>
                <a:ea typeface="Arial Unicode MS" pitchFamily="34" charset="-128"/>
                <a:cs typeface="Arial Unicode MS" pitchFamily="34" charset="-128"/>
              </a:rPr>
              <a:t>results</a:t>
            </a: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311141">
            <a:off x="5898357" y="4537868"/>
            <a:ext cx="18161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6638" y="2106613"/>
            <a:ext cx="1717675"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138895">
            <a:off x="1541463" y="2081213"/>
            <a:ext cx="18129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6513" y="4532313"/>
            <a:ext cx="17653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3"/>
          <p:cNvPicPr>
            <a:picLocks noChangeAspect="1" noChangeArrowheads="1"/>
          </p:cNvPicPr>
          <p:nvPr/>
        </p:nvPicPr>
        <p:blipFill>
          <a:blip r:embed="rId5">
            <a:duotone>
              <a:schemeClr val="bg2">
                <a:shade val="45000"/>
                <a:satMod val="135000"/>
              </a:schemeClr>
              <a:prstClr val="white"/>
            </a:duotone>
            <a:lum bright="20000"/>
          </a:blip>
          <a:srcRect/>
          <a:stretch>
            <a:fillRect/>
          </a:stretch>
        </p:blipFill>
        <p:spPr bwMode="auto">
          <a:xfrm>
            <a:off x="5007232" y="3179762"/>
            <a:ext cx="418197" cy="665887"/>
          </a:xfrm>
          <a:prstGeom prst="rect">
            <a:avLst/>
          </a:prstGeom>
          <a:noFill/>
          <a:ln w="9525">
            <a:noFill/>
            <a:miter lim="800000"/>
            <a:headEnd/>
            <a:tailEnd/>
          </a:ln>
        </p:spPr>
      </p:pic>
      <p:pic>
        <p:nvPicPr>
          <p:cNvPr id="22" name="Picture 3"/>
          <p:cNvPicPr>
            <a:picLocks noChangeAspect="1" noChangeArrowheads="1"/>
          </p:cNvPicPr>
          <p:nvPr/>
        </p:nvPicPr>
        <p:blipFill>
          <a:blip r:embed="rId5">
            <a:duotone>
              <a:schemeClr val="bg2">
                <a:shade val="45000"/>
                <a:satMod val="135000"/>
              </a:schemeClr>
              <a:prstClr val="white"/>
            </a:duotone>
            <a:lum bright="20000"/>
          </a:blip>
          <a:srcRect/>
          <a:stretch>
            <a:fillRect/>
          </a:stretch>
        </p:blipFill>
        <p:spPr bwMode="auto">
          <a:xfrm>
            <a:off x="5007232" y="3929062"/>
            <a:ext cx="418197" cy="626013"/>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81" grpId="0"/>
      <p:bldP spid="82" grpId="0"/>
      <p:bldP spid="8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5796136" y="913280"/>
            <a:ext cx="3347864" cy="1143000"/>
          </a:xfrm>
        </p:spPr>
        <p:txBody>
          <a:bodyPr>
            <a:noAutofit/>
          </a:bodyPr>
          <a:lstStyle/>
          <a:p>
            <a:pPr algn="ctr">
              <a:defRPr/>
            </a:pPr>
            <a:r>
              <a:rPr lang="en-GB" sz="3200" dirty="0"/>
              <a:t>Different purposes and views</a:t>
            </a:r>
          </a:p>
        </p:txBody>
      </p:sp>
      <p:sp>
        <p:nvSpPr>
          <p:cNvPr id="48131" name="Slide Number Placeholder 3"/>
          <p:cNvSpPr>
            <a:spLocks noGrp="1"/>
          </p:cNvSpPr>
          <p:nvPr>
            <p:ph type="sldNum" sz="quarter" idx="4294967295"/>
          </p:nvPr>
        </p:nvSpPr>
        <p:spPr>
          <a:xfrm>
            <a:off x="6911975" y="6500813"/>
            <a:ext cx="2232025"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235373"/>
                </a:solidFill>
                <a:latin typeface="MetaBook-Roman" charset="0"/>
                <a:ea typeface="MS PGothic" charset="0"/>
                <a:cs typeface="Arial" charset="0"/>
              </a:defRPr>
            </a:lvl1pPr>
            <a:lvl2pPr>
              <a:defRPr sz="2800">
                <a:solidFill>
                  <a:srgbClr val="235373"/>
                </a:solidFill>
                <a:latin typeface="MetaBook-Roman" charset="0"/>
                <a:ea typeface="Arial" charset="0"/>
                <a:cs typeface="Arial" charset="0"/>
              </a:defRPr>
            </a:lvl2pPr>
            <a:lvl3pPr>
              <a:defRPr sz="2400">
                <a:solidFill>
                  <a:srgbClr val="235373"/>
                </a:solidFill>
                <a:latin typeface="MetaBook-Roman" charset="0"/>
                <a:ea typeface="Arial" charset="0"/>
                <a:cs typeface="Arial" charset="0"/>
              </a:defRPr>
            </a:lvl3pPr>
            <a:lvl4pPr>
              <a:defRPr sz="2000">
                <a:solidFill>
                  <a:srgbClr val="235373"/>
                </a:solidFill>
                <a:latin typeface="MetaBook-Roman" charset="0"/>
                <a:ea typeface="Arial" charset="0"/>
                <a:cs typeface="Arial" charset="0"/>
              </a:defRPr>
            </a:lvl4pPr>
            <a:lvl5pPr>
              <a:defRPr sz="2000">
                <a:solidFill>
                  <a:srgbClr val="235373"/>
                </a:solidFill>
                <a:latin typeface="MetaBook-Roman" charset="0"/>
                <a:ea typeface="Arial" charset="0"/>
                <a:cs typeface="Arial" charset="0"/>
              </a:defRPr>
            </a:lvl5pPr>
            <a:lvl6pPr eaLnBrk="0" hangingPunct="0">
              <a:defRPr sz="2000">
                <a:solidFill>
                  <a:srgbClr val="235373"/>
                </a:solidFill>
                <a:latin typeface="MetaBook-Roman" charset="0"/>
                <a:ea typeface="Arial" charset="0"/>
                <a:cs typeface="Arial" charset="0"/>
              </a:defRPr>
            </a:lvl6pPr>
            <a:lvl7pPr eaLnBrk="0" hangingPunct="0">
              <a:defRPr sz="2000">
                <a:solidFill>
                  <a:srgbClr val="235373"/>
                </a:solidFill>
                <a:latin typeface="MetaBook-Roman" charset="0"/>
                <a:ea typeface="Arial" charset="0"/>
                <a:cs typeface="Arial" charset="0"/>
              </a:defRPr>
            </a:lvl7pPr>
            <a:lvl8pPr eaLnBrk="0" hangingPunct="0">
              <a:defRPr sz="2000">
                <a:solidFill>
                  <a:srgbClr val="235373"/>
                </a:solidFill>
                <a:latin typeface="MetaBook-Roman" charset="0"/>
                <a:ea typeface="Arial" charset="0"/>
                <a:cs typeface="Arial" charset="0"/>
              </a:defRPr>
            </a:lvl8pPr>
            <a:lvl9pPr eaLnBrk="0" hangingPunct="0">
              <a:defRPr sz="2000">
                <a:solidFill>
                  <a:srgbClr val="235373"/>
                </a:solidFill>
                <a:latin typeface="MetaBook-Roman" charset="0"/>
                <a:ea typeface="Arial" charset="0"/>
                <a:cs typeface="Arial" charset="0"/>
              </a:defRPr>
            </a:lvl9pPr>
          </a:lstStyle>
          <a:p>
            <a:fld id="{861511B1-7B64-6244-9A98-9E42511B1A74}" type="slidenum">
              <a:rPr lang="en-GB" sz="1600">
                <a:solidFill>
                  <a:schemeClr val="bg1"/>
                </a:solidFill>
                <a:latin typeface="MetaBold-Roman" charset="0"/>
              </a:rPr>
              <a:pPr/>
              <a:t>6</a:t>
            </a:fld>
            <a:endParaRPr lang="en-GB" sz="1600">
              <a:solidFill>
                <a:schemeClr val="bg1"/>
              </a:solidFill>
              <a:latin typeface="MetaBold-Roman" charset="0"/>
            </a:endParaRPr>
          </a:p>
        </p:txBody>
      </p:sp>
      <p:pic>
        <p:nvPicPr>
          <p:cNvPr id="4813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94" y="1012905"/>
            <a:ext cx="5817369" cy="245162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Marcador de contenido 2"/>
          <p:cNvSpPr txBox="1">
            <a:spLocks/>
          </p:cNvSpPr>
          <p:nvPr/>
        </p:nvSpPr>
        <p:spPr>
          <a:xfrm>
            <a:off x="2085097" y="920058"/>
            <a:ext cx="3394248" cy="1086410"/>
          </a:xfrm>
          <a:prstGeom prst="rect">
            <a:avLst/>
          </a:prstGeom>
        </p:spPr>
        <p:txBody>
          <a:bodyPr/>
          <a:lstStyle/>
          <a:p>
            <a:pPr marL="342900" algn="r" defTabSz="457200" eaLnBrk="1" fontAlgn="auto" hangingPunct="1">
              <a:spcBef>
                <a:spcPts val="0"/>
              </a:spcBef>
              <a:spcAft>
                <a:spcPts val="0"/>
              </a:spcAft>
              <a:buClr>
                <a:srgbClr val="4A6E26"/>
              </a:buClr>
              <a:defRPr/>
            </a:pPr>
            <a:r>
              <a:rPr lang="en-US" sz="3200" dirty="0" err="1" smtClean="0">
                <a:solidFill>
                  <a:srgbClr val="33CC33"/>
                </a:solidFill>
                <a:latin typeface="+mn-lt"/>
                <a:ea typeface="Arial" charset="0"/>
                <a:cs typeface="Arial" charset="0"/>
              </a:rPr>
              <a:t>MWh</a:t>
            </a:r>
            <a:r>
              <a:rPr lang="en-US" sz="3200" dirty="0" smtClean="0">
                <a:solidFill>
                  <a:srgbClr val="33CC33"/>
                </a:solidFill>
                <a:latin typeface="+mn-lt"/>
                <a:ea typeface="Arial" charset="0"/>
                <a:cs typeface="Arial" charset="0"/>
              </a:rPr>
              <a:t> per year</a:t>
            </a:r>
          </a:p>
          <a:p>
            <a:pPr marL="342900" algn="r" defTabSz="457200" eaLnBrk="1" fontAlgn="auto" hangingPunct="1">
              <a:spcBef>
                <a:spcPts val="0"/>
              </a:spcBef>
              <a:spcAft>
                <a:spcPts val="0"/>
              </a:spcAft>
              <a:buClr>
                <a:srgbClr val="4A6E26"/>
              </a:buClr>
              <a:defRPr/>
            </a:pPr>
            <a:r>
              <a:rPr lang="en-US" sz="3200" dirty="0" smtClean="0">
                <a:solidFill>
                  <a:srgbClr val="33CC33"/>
                </a:solidFill>
                <a:latin typeface="+mn-lt"/>
                <a:ea typeface="Arial" charset="0"/>
                <a:cs typeface="Arial" charset="0"/>
              </a:rPr>
              <a:t>-17%</a:t>
            </a:r>
            <a:endParaRPr lang="en-US" sz="3200" dirty="0">
              <a:solidFill>
                <a:srgbClr val="33CC33"/>
              </a:solidFill>
              <a:latin typeface="+mn-lt"/>
              <a:ea typeface="Arial" charset="0"/>
              <a:cs typeface="Arial" charset="0"/>
            </a:endParaRPr>
          </a:p>
        </p:txBody>
      </p:sp>
      <p:pic>
        <p:nvPicPr>
          <p:cNvPr id="4813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14" y="3771770"/>
            <a:ext cx="5752922" cy="248568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8" name="Marcador de contenido 2"/>
          <p:cNvSpPr txBox="1">
            <a:spLocks/>
          </p:cNvSpPr>
          <p:nvPr/>
        </p:nvSpPr>
        <p:spPr>
          <a:xfrm>
            <a:off x="251519" y="5215854"/>
            <a:ext cx="1833577" cy="603250"/>
          </a:xfrm>
          <a:prstGeom prst="rect">
            <a:avLst/>
          </a:prstGeom>
        </p:spPr>
        <p:txBody>
          <a:bodyPr/>
          <a:lstStyle/>
          <a:p>
            <a:pPr marL="342900" algn="r" defTabSz="457200" eaLnBrk="1" fontAlgn="auto" hangingPunct="1">
              <a:spcBef>
                <a:spcPts val="0"/>
              </a:spcBef>
              <a:spcAft>
                <a:spcPts val="0"/>
              </a:spcAft>
              <a:buClr>
                <a:srgbClr val="4A6E26"/>
              </a:buClr>
              <a:defRPr/>
            </a:pPr>
            <a:r>
              <a:rPr lang="en-US" sz="3200" dirty="0" smtClean="0">
                <a:solidFill>
                  <a:srgbClr val="FF0000"/>
                </a:solidFill>
                <a:latin typeface="+mn-lt"/>
                <a:ea typeface="Arial" charset="0"/>
                <a:cs typeface="Arial" charset="0"/>
              </a:rPr>
              <a:t>kWh/hl</a:t>
            </a:r>
          </a:p>
          <a:p>
            <a:pPr marL="342900" algn="r" defTabSz="457200" eaLnBrk="1" fontAlgn="auto" hangingPunct="1">
              <a:spcBef>
                <a:spcPts val="0"/>
              </a:spcBef>
              <a:spcAft>
                <a:spcPts val="0"/>
              </a:spcAft>
              <a:buClr>
                <a:srgbClr val="4A6E26"/>
              </a:buClr>
              <a:defRPr/>
            </a:pPr>
            <a:r>
              <a:rPr lang="en-US" sz="3200" b="1" dirty="0" smtClean="0">
                <a:solidFill>
                  <a:srgbClr val="FF0000"/>
                </a:solidFill>
                <a:latin typeface="+mn-lt"/>
                <a:ea typeface="Arial" charset="0"/>
                <a:cs typeface="Arial" charset="0"/>
              </a:rPr>
              <a:t>+</a:t>
            </a:r>
            <a:r>
              <a:rPr lang="en-US" sz="3200" dirty="0" smtClean="0">
                <a:solidFill>
                  <a:srgbClr val="FF0000"/>
                </a:solidFill>
                <a:latin typeface="+mn-lt"/>
                <a:ea typeface="Arial" charset="0"/>
                <a:cs typeface="Arial" charset="0"/>
              </a:rPr>
              <a:t>2%</a:t>
            </a:r>
            <a:endParaRPr lang="en-US" sz="3200" dirty="0">
              <a:latin typeface="+mn-lt"/>
              <a:ea typeface="Arial" charset="0"/>
              <a:cs typeface="Arial" charset="0"/>
            </a:endParaRPr>
          </a:p>
        </p:txBody>
      </p:sp>
      <p:pic>
        <p:nvPicPr>
          <p:cNvPr id="4813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8178" y="2056280"/>
            <a:ext cx="7402335" cy="324492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0" name="Marcador de contenido 2"/>
          <p:cNvSpPr txBox="1">
            <a:spLocks/>
          </p:cNvSpPr>
          <p:nvPr/>
        </p:nvSpPr>
        <p:spPr>
          <a:xfrm>
            <a:off x="6084712" y="2713160"/>
            <a:ext cx="2814538" cy="603250"/>
          </a:xfrm>
          <a:prstGeom prst="rect">
            <a:avLst/>
          </a:prstGeom>
        </p:spPr>
        <p:txBody>
          <a:bodyPr/>
          <a:lstStyle/>
          <a:p>
            <a:pPr marL="342900" algn="r" defTabSz="457200" eaLnBrk="1" fontAlgn="auto" hangingPunct="1">
              <a:spcBef>
                <a:spcPts val="0"/>
              </a:spcBef>
              <a:spcAft>
                <a:spcPts val="0"/>
              </a:spcAft>
              <a:buClr>
                <a:srgbClr val="4A6E26"/>
              </a:buClr>
              <a:defRPr/>
            </a:pPr>
            <a:r>
              <a:rPr lang="en-US" sz="3200" dirty="0" smtClean="0">
                <a:solidFill>
                  <a:srgbClr val="33CC33"/>
                </a:solidFill>
                <a:latin typeface="+mn-lt"/>
                <a:ea typeface="Arial" charset="0"/>
                <a:cs typeface="Arial" charset="0"/>
              </a:rPr>
              <a:t>Actual </a:t>
            </a:r>
            <a:r>
              <a:rPr lang="en-US" sz="3200" dirty="0" err="1" smtClean="0">
                <a:solidFill>
                  <a:srgbClr val="33CC33"/>
                </a:solidFill>
                <a:latin typeface="+mn-lt"/>
                <a:ea typeface="Arial" charset="0"/>
                <a:cs typeface="Arial" charset="0"/>
              </a:rPr>
              <a:t>MWh</a:t>
            </a:r>
            <a:endParaRPr lang="en-US" sz="3200" dirty="0" smtClean="0">
              <a:solidFill>
                <a:srgbClr val="33CC33"/>
              </a:solidFill>
              <a:latin typeface="+mn-lt"/>
              <a:ea typeface="Arial" charset="0"/>
              <a:cs typeface="Arial" charset="0"/>
            </a:endParaRPr>
          </a:p>
          <a:p>
            <a:pPr marL="342900" algn="r" defTabSz="457200" eaLnBrk="1" fontAlgn="auto" hangingPunct="1">
              <a:spcBef>
                <a:spcPts val="0"/>
              </a:spcBef>
              <a:spcAft>
                <a:spcPts val="0"/>
              </a:spcAft>
              <a:buClr>
                <a:srgbClr val="4A6E26"/>
              </a:buClr>
              <a:defRPr/>
            </a:pPr>
            <a:r>
              <a:rPr lang="en-US" sz="3200" dirty="0" smtClean="0">
                <a:solidFill>
                  <a:srgbClr val="33CC33"/>
                </a:solidFill>
                <a:latin typeface="+mn-lt"/>
                <a:ea typeface="Arial" charset="0"/>
                <a:cs typeface="Arial" charset="0"/>
              </a:rPr>
              <a:t>-</a:t>
            </a:r>
            <a:r>
              <a:rPr lang="en-US" sz="3200" dirty="0">
                <a:solidFill>
                  <a:srgbClr val="33CC33"/>
                </a:solidFill>
                <a:latin typeface="+mn-lt"/>
                <a:ea typeface="Arial" charset="0"/>
                <a:cs typeface="Arial" charset="0"/>
              </a:rPr>
              <a:t>9</a:t>
            </a:r>
            <a:r>
              <a:rPr lang="en-US" sz="3200" dirty="0" smtClean="0">
                <a:solidFill>
                  <a:srgbClr val="33CC33"/>
                </a:solidFill>
                <a:latin typeface="+mn-lt"/>
                <a:ea typeface="Arial" charset="0"/>
                <a:cs typeface="Arial" charset="0"/>
              </a:rPr>
              <a:t>%</a:t>
            </a:r>
            <a:endParaRPr lang="en-US" sz="3200" dirty="0">
              <a:solidFill>
                <a:srgbClr val="33CC33"/>
              </a:solidFill>
              <a:latin typeface="+mn-lt"/>
              <a:ea typeface="Arial" charset="0"/>
              <a:cs typeface="Arial" charset="0"/>
            </a:endParaRPr>
          </a:p>
        </p:txBody>
      </p:sp>
      <p:sp>
        <p:nvSpPr>
          <p:cNvPr id="11" name="Text Box 4"/>
          <p:cNvSpPr txBox="1">
            <a:spLocks noChangeArrowheads="1"/>
          </p:cNvSpPr>
          <p:nvPr/>
        </p:nvSpPr>
        <p:spPr bwMode="auto">
          <a:xfrm>
            <a:off x="5081588" y="5889625"/>
            <a:ext cx="3657600" cy="460375"/>
          </a:xfrm>
          <a:prstGeom prst="rect">
            <a:avLst/>
          </a:prstGeom>
          <a:solidFill>
            <a:srgbClr val="FF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defRPr sz="3200">
                <a:solidFill>
                  <a:srgbClr val="235373"/>
                </a:solidFill>
                <a:latin typeface="MetaBook-Roman" charset="0"/>
                <a:ea typeface="MS PGothic" charset="0"/>
                <a:cs typeface="Arial" charset="0"/>
              </a:defRPr>
            </a:lvl1pPr>
            <a:lvl2pPr>
              <a:defRPr sz="2800">
                <a:solidFill>
                  <a:srgbClr val="235373"/>
                </a:solidFill>
                <a:latin typeface="MetaBook-Roman" charset="0"/>
                <a:ea typeface="Arial" charset="0"/>
                <a:cs typeface="Arial" charset="0"/>
              </a:defRPr>
            </a:lvl2pPr>
            <a:lvl3pPr>
              <a:defRPr sz="2400">
                <a:solidFill>
                  <a:srgbClr val="235373"/>
                </a:solidFill>
                <a:latin typeface="MetaBook-Roman" charset="0"/>
                <a:ea typeface="Arial" charset="0"/>
                <a:cs typeface="Arial" charset="0"/>
              </a:defRPr>
            </a:lvl3pPr>
            <a:lvl4pPr>
              <a:defRPr sz="2000">
                <a:solidFill>
                  <a:srgbClr val="235373"/>
                </a:solidFill>
                <a:latin typeface="MetaBook-Roman" charset="0"/>
                <a:ea typeface="Arial" charset="0"/>
                <a:cs typeface="Arial" charset="0"/>
              </a:defRPr>
            </a:lvl4pPr>
            <a:lvl5pPr>
              <a:defRPr sz="2000">
                <a:solidFill>
                  <a:srgbClr val="235373"/>
                </a:solidFill>
                <a:latin typeface="MetaBook-Roman" charset="0"/>
                <a:ea typeface="Arial" charset="0"/>
                <a:cs typeface="Arial" charset="0"/>
              </a:defRPr>
            </a:lvl5pPr>
            <a:lvl6pPr eaLnBrk="0" hangingPunct="0">
              <a:defRPr sz="2000">
                <a:solidFill>
                  <a:srgbClr val="235373"/>
                </a:solidFill>
                <a:latin typeface="MetaBook-Roman" charset="0"/>
                <a:ea typeface="Arial" charset="0"/>
                <a:cs typeface="Arial" charset="0"/>
              </a:defRPr>
            </a:lvl6pPr>
            <a:lvl7pPr eaLnBrk="0" hangingPunct="0">
              <a:defRPr sz="2000">
                <a:solidFill>
                  <a:srgbClr val="235373"/>
                </a:solidFill>
                <a:latin typeface="MetaBook-Roman" charset="0"/>
                <a:ea typeface="Arial" charset="0"/>
                <a:cs typeface="Arial" charset="0"/>
              </a:defRPr>
            </a:lvl7pPr>
            <a:lvl8pPr eaLnBrk="0" hangingPunct="0">
              <a:defRPr sz="2000">
                <a:solidFill>
                  <a:srgbClr val="235373"/>
                </a:solidFill>
                <a:latin typeface="MetaBook-Roman" charset="0"/>
                <a:ea typeface="Arial" charset="0"/>
                <a:cs typeface="Arial" charset="0"/>
              </a:defRPr>
            </a:lvl8pPr>
            <a:lvl9pPr eaLnBrk="0" hangingPunct="0">
              <a:defRPr sz="2000">
                <a:solidFill>
                  <a:srgbClr val="235373"/>
                </a:solidFill>
                <a:latin typeface="MetaBook-Roman" charset="0"/>
                <a:ea typeface="Arial" charset="0"/>
                <a:cs typeface="Arial" charset="0"/>
              </a:defRPr>
            </a:lvl9pPr>
          </a:lstStyle>
          <a:p>
            <a:pPr marL="342900" indent="-342900" algn="r">
              <a:spcBef>
                <a:spcPct val="20000"/>
              </a:spcBef>
              <a:buClr>
                <a:schemeClr val="hlink"/>
              </a:buClr>
            </a:pPr>
            <a:r>
              <a:rPr lang="en-GB" sz="2400" dirty="0">
                <a:latin typeface="+mn-lt"/>
              </a:rPr>
              <a:t>Brewing industry</a:t>
            </a:r>
            <a:endParaRPr lang="en-US" sz="2400" dirty="0">
              <a:latin typeface="+mn-lt"/>
            </a:endParaRPr>
          </a:p>
        </p:txBody>
      </p:sp>
    </p:spTree>
    <p:extLst>
      <p:ext uri="{BB962C8B-B14F-4D97-AF65-F5344CB8AC3E}">
        <p14:creationId xmlns:p14="http://schemas.microsoft.com/office/powerpoint/2010/main" val="133001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81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1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23850" y="836613"/>
            <a:ext cx="8424863" cy="1143000"/>
          </a:xfrm>
        </p:spPr>
        <p:txBody>
          <a:bodyPr>
            <a:normAutofit/>
          </a:bodyPr>
          <a:lstStyle/>
          <a:p>
            <a:pPr algn="ctr">
              <a:defRPr/>
            </a:pPr>
            <a:r>
              <a:rPr lang="en-GB" sz="3600" dirty="0"/>
              <a:t>Energy per unit of production</a:t>
            </a:r>
          </a:p>
        </p:txBody>
      </p:sp>
      <p:sp>
        <p:nvSpPr>
          <p:cNvPr id="46084" name="Slide Number Placeholder 3"/>
          <p:cNvSpPr>
            <a:spLocks noGrp="1"/>
          </p:cNvSpPr>
          <p:nvPr>
            <p:ph type="sldNum" sz="quarter" idx="4294967295"/>
          </p:nvPr>
        </p:nvSpPr>
        <p:spPr>
          <a:xfrm>
            <a:off x="6911975" y="6500813"/>
            <a:ext cx="2232025"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235373"/>
                </a:solidFill>
                <a:latin typeface="MetaBook-Roman" charset="0"/>
                <a:ea typeface="MS PGothic" charset="0"/>
                <a:cs typeface="Arial" charset="0"/>
              </a:defRPr>
            </a:lvl1pPr>
            <a:lvl2pPr>
              <a:defRPr sz="2800">
                <a:solidFill>
                  <a:srgbClr val="235373"/>
                </a:solidFill>
                <a:latin typeface="MetaBook-Roman" charset="0"/>
                <a:ea typeface="Arial" charset="0"/>
                <a:cs typeface="Arial" charset="0"/>
              </a:defRPr>
            </a:lvl2pPr>
            <a:lvl3pPr>
              <a:defRPr sz="2400">
                <a:solidFill>
                  <a:srgbClr val="235373"/>
                </a:solidFill>
                <a:latin typeface="MetaBook-Roman" charset="0"/>
                <a:ea typeface="Arial" charset="0"/>
                <a:cs typeface="Arial" charset="0"/>
              </a:defRPr>
            </a:lvl3pPr>
            <a:lvl4pPr>
              <a:defRPr sz="2000">
                <a:solidFill>
                  <a:srgbClr val="235373"/>
                </a:solidFill>
                <a:latin typeface="MetaBook-Roman" charset="0"/>
                <a:ea typeface="Arial" charset="0"/>
                <a:cs typeface="Arial" charset="0"/>
              </a:defRPr>
            </a:lvl4pPr>
            <a:lvl5pPr>
              <a:defRPr sz="2000">
                <a:solidFill>
                  <a:srgbClr val="235373"/>
                </a:solidFill>
                <a:latin typeface="MetaBook-Roman" charset="0"/>
                <a:ea typeface="Arial" charset="0"/>
                <a:cs typeface="Arial" charset="0"/>
              </a:defRPr>
            </a:lvl5pPr>
            <a:lvl6pPr eaLnBrk="0" hangingPunct="0">
              <a:defRPr sz="2000">
                <a:solidFill>
                  <a:srgbClr val="235373"/>
                </a:solidFill>
                <a:latin typeface="MetaBook-Roman" charset="0"/>
                <a:ea typeface="Arial" charset="0"/>
                <a:cs typeface="Arial" charset="0"/>
              </a:defRPr>
            </a:lvl6pPr>
            <a:lvl7pPr eaLnBrk="0" hangingPunct="0">
              <a:defRPr sz="2000">
                <a:solidFill>
                  <a:srgbClr val="235373"/>
                </a:solidFill>
                <a:latin typeface="MetaBook-Roman" charset="0"/>
                <a:ea typeface="Arial" charset="0"/>
                <a:cs typeface="Arial" charset="0"/>
              </a:defRPr>
            </a:lvl7pPr>
            <a:lvl8pPr eaLnBrk="0" hangingPunct="0">
              <a:defRPr sz="2000">
                <a:solidFill>
                  <a:srgbClr val="235373"/>
                </a:solidFill>
                <a:latin typeface="MetaBook-Roman" charset="0"/>
                <a:ea typeface="Arial" charset="0"/>
                <a:cs typeface="Arial" charset="0"/>
              </a:defRPr>
            </a:lvl8pPr>
            <a:lvl9pPr eaLnBrk="0" hangingPunct="0">
              <a:defRPr sz="2000">
                <a:solidFill>
                  <a:srgbClr val="235373"/>
                </a:solidFill>
                <a:latin typeface="MetaBook-Roman" charset="0"/>
                <a:ea typeface="Arial" charset="0"/>
                <a:cs typeface="Arial" charset="0"/>
              </a:defRPr>
            </a:lvl9pPr>
          </a:lstStyle>
          <a:p>
            <a:fld id="{A8C1A6E0-0E7D-6742-94C2-01D78F3BDC4C}" type="slidenum">
              <a:rPr lang="en-US" sz="1600">
                <a:solidFill>
                  <a:schemeClr val="bg1"/>
                </a:solidFill>
                <a:latin typeface="MetaBold-Roman" charset="0"/>
              </a:rPr>
              <a:pPr/>
              <a:t>7</a:t>
            </a:fld>
            <a:endParaRPr lang="en-US" sz="1600">
              <a:solidFill>
                <a:schemeClr val="bg1"/>
              </a:solidFill>
              <a:latin typeface="MetaBold-Roman" charset="0"/>
            </a:endParaRPr>
          </a:p>
        </p:txBody>
      </p:sp>
      <p:sp>
        <p:nvSpPr>
          <p:cNvPr id="46085" name="Text Box 4"/>
          <p:cNvSpPr txBox="1">
            <a:spLocks noChangeArrowheads="1"/>
          </p:cNvSpPr>
          <p:nvPr/>
        </p:nvSpPr>
        <p:spPr bwMode="auto">
          <a:xfrm>
            <a:off x="5378896" y="6021288"/>
            <a:ext cx="3657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defRPr sz="3200">
                <a:solidFill>
                  <a:srgbClr val="235373"/>
                </a:solidFill>
                <a:latin typeface="MetaBook-Roman" charset="0"/>
                <a:ea typeface="MS PGothic" charset="0"/>
                <a:cs typeface="Arial" charset="0"/>
              </a:defRPr>
            </a:lvl1pPr>
            <a:lvl2pPr>
              <a:defRPr sz="2800">
                <a:solidFill>
                  <a:srgbClr val="235373"/>
                </a:solidFill>
                <a:latin typeface="MetaBook-Roman" charset="0"/>
                <a:ea typeface="Arial" charset="0"/>
                <a:cs typeface="Arial" charset="0"/>
              </a:defRPr>
            </a:lvl2pPr>
            <a:lvl3pPr>
              <a:defRPr sz="2400">
                <a:solidFill>
                  <a:srgbClr val="235373"/>
                </a:solidFill>
                <a:latin typeface="MetaBook-Roman" charset="0"/>
                <a:ea typeface="Arial" charset="0"/>
                <a:cs typeface="Arial" charset="0"/>
              </a:defRPr>
            </a:lvl3pPr>
            <a:lvl4pPr>
              <a:defRPr sz="2000">
                <a:solidFill>
                  <a:srgbClr val="235373"/>
                </a:solidFill>
                <a:latin typeface="MetaBook-Roman" charset="0"/>
                <a:ea typeface="Arial" charset="0"/>
                <a:cs typeface="Arial" charset="0"/>
              </a:defRPr>
            </a:lvl4pPr>
            <a:lvl5pPr>
              <a:defRPr sz="2000">
                <a:solidFill>
                  <a:srgbClr val="235373"/>
                </a:solidFill>
                <a:latin typeface="MetaBook-Roman" charset="0"/>
                <a:ea typeface="Arial" charset="0"/>
                <a:cs typeface="Arial" charset="0"/>
              </a:defRPr>
            </a:lvl5pPr>
            <a:lvl6pPr eaLnBrk="0" hangingPunct="0">
              <a:defRPr sz="2000">
                <a:solidFill>
                  <a:srgbClr val="235373"/>
                </a:solidFill>
                <a:latin typeface="MetaBook-Roman" charset="0"/>
                <a:ea typeface="Arial" charset="0"/>
                <a:cs typeface="Arial" charset="0"/>
              </a:defRPr>
            </a:lvl6pPr>
            <a:lvl7pPr eaLnBrk="0" hangingPunct="0">
              <a:defRPr sz="2000">
                <a:solidFill>
                  <a:srgbClr val="235373"/>
                </a:solidFill>
                <a:latin typeface="MetaBook-Roman" charset="0"/>
                <a:ea typeface="Arial" charset="0"/>
                <a:cs typeface="Arial" charset="0"/>
              </a:defRPr>
            </a:lvl7pPr>
            <a:lvl8pPr eaLnBrk="0" hangingPunct="0">
              <a:defRPr sz="2000">
                <a:solidFill>
                  <a:srgbClr val="235373"/>
                </a:solidFill>
                <a:latin typeface="MetaBook-Roman" charset="0"/>
                <a:ea typeface="Arial" charset="0"/>
                <a:cs typeface="Arial" charset="0"/>
              </a:defRPr>
            </a:lvl8pPr>
            <a:lvl9pPr eaLnBrk="0" hangingPunct="0">
              <a:defRPr sz="2000">
                <a:solidFill>
                  <a:srgbClr val="235373"/>
                </a:solidFill>
                <a:latin typeface="MetaBook-Roman" charset="0"/>
                <a:ea typeface="Arial" charset="0"/>
                <a:cs typeface="Arial" charset="0"/>
              </a:defRPr>
            </a:lvl9pPr>
          </a:lstStyle>
          <a:p>
            <a:pPr marL="342900" indent="-342900" algn="r">
              <a:spcBef>
                <a:spcPct val="20000"/>
              </a:spcBef>
              <a:buClr>
                <a:schemeClr val="hlink"/>
              </a:buClr>
            </a:pPr>
            <a:r>
              <a:rPr lang="en-GB" sz="2400" dirty="0">
                <a:latin typeface="+mn-lt"/>
              </a:rPr>
              <a:t>Car assembly industry</a:t>
            </a:r>
            <a:endParaRPr lang="en-US" sz="2400" dirty="0">
              <a:latin typeface="+mn-lt"/>
            </a:endParaRPr>
          </a:p>
        </p:txBody>
      </p:sp>
      <p:graphicFrame>
        <p:nvGraphicFramePr>
          <p:cNvPr id="7" name="Content Placeholder 4"/>
          <p:cNvGraphicFramePr>
            <a:graphicFrameLocks noGrp="1"/>
          </p:cNvGraphicFramePr>
          <p:nvPr>
            <p:ph idx="1"/>
          </p:nvPr>
        </p:nvGraphicFramePr>
        <p:xfrm>
          <a:off x="630238" y="2314575"/>
          <a:ext cx="7900987" cy="3746500"/>
        </p:xfrm>
        <a:graphic>
          <a:graphicData uri="http://schemas.openxmlformats.org/presentationml/2006/ole">
            <mc:AlternateContent xmlns:mc="http://schemas.openxmlformats.org/markup-compatibility/2006">
              <mc:Choice xmlns:v="urn:schemas-microsoft-com:vml" Requires="v">
                <p:oleObj spid="_x0000_s46179" name="Worksheet" r:id="rId4" imgW="8356600" imgH="3962400" progId="Excel.Sheet.8">
                  <p:embed/>
                </p:oleObj>
              </mc:Choice>
              <mc:Fallback>
                <p:oleObj name="Worksheet" r:id="rId4" imgW="8356600" imgH="3962400" progId="Excel.Shee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238" y="2314575"/>
                        <a:ext cx="7900987" cy="374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32738" y="1412776"/>
            <a:ext cx="8856663" cy="2231901"/>
          </a:xfrm>
        </p:spPr>
        <p:txBody>
          <a:bodyPr>
            <a:normAutofit/>
          </a:bodyPr>
          <a:lstStyle/>
          <a:p>
            <a:pPr marL="0" indent="0" algn="ctr">
              <a:buFont typeface="Wingdings" charset="0"/>
              <a:buNone/>
            </a:pPr>
            <a:r>
              <a:rPr lang="en-GB" sz="3200" dirty="0">
                <a:ea typeface="MS PGothic" charset="0"/>
                <a:cs typeface="Arial" charset="0"/>
              </a:rPr>
              <a:t>"How many managers have been told by their staff that bad coal consumption was due to low output? How is it possible for them to judge whether this is an excuse or a reason?”</a:t>
            </a:r>
          </a:p>
        </p:txBody>
      </p:sp>
      <p:sp>
        <p:nvSpPr>
          <p:cNvPr id="39939" name="Slide Number Placeholder 3"/>
          <p:cNvSpPr>
            <a:spLocks noGrp="1"/>
          </p:cNvSpPr>
          <p:nvPr>
            <p:ph type="sldNum" sz="quarter" idx="4294967295"/>
          </p:nvPr>
        </p:nvSpPr>
        <p:spPr>
          <a:xfrm>
            <a:off x="6911975" y="6500813"/>
            <a:ext cx="2232025"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235373"/>
                </a:solidFill>
                <a:latin typeface="MetaBook-Roman" charset="0"/>
                <a:ea typeface="MS PGothic" charset="0"/>
                <a:cs typeface="Arial" charset="0"/>
              </a:defRPr>
            </a:lvl1pPr>
            <a:lvl2pPr>
              <a:defRPr sz="2800">
                <a:solidFill>
                  <a:srgbClr val="235373"/>
                </a:solidFill>
                <a:latin typeface="MetaBook-Roman" charset="0"/>
                <a:ea typeface="Arial" charset="0"/>
                <a:cs typeface="Arial" charset="0"/>
              </a:defRPr>
            </a:lvl2pPr>
            <a:lvl3pPr>
              <a:defRPr sz="2400">
                <a:solidFill>
                  <a:srgbClr val="235373"/>
                </a:solidFill>
                <a:latin typeface="MetaBook-Roman" charset="0"/>
                <a:ea typeface="Arial" charset="0"/>
                <a:cs typeface="Arial" charset="0"/>
              </a:defRPr>
            </a:lvl3pPr>
            <a:lvl4pPr>
              <a:defRPr sz="2000">
                <a:solidFill>
                  <a:srgbClr val="235373"/>
                </a:solidFill>
                <a:latin typeface="MetaBook-Roman" charset="0"/>
                <a:ea typeface="Arial" charset="0"/>
                <a:cs typeface="Arial" charset="0"/>
              </a:defRPr>
            </a:lvl4pPr>
            <a:lvl5pPr>
              <a:defRPr sz="2000">
                <a:solidFill>
                  <a:srgbClr val="235373"/>
                </a:solidFill>
                <a:latin typeface="MetaBook-Roman" charset="0"/>
                <a:ea typeface="Arial" charset="0"/>
                <a:cs typeface="Arial" charset="0"/>
              </a:defRPr>
            </a:lvl5pPr>
            <a:lvl6pPr eaLnBrk="0" hangingPunct="0">
              <a:defRPr sz="2000">
                <a:solidFill>
                  <a:srgbClr val="235373"/>
                </a:solidFill>
                <a:latin typeface="MetaBook-Roman" charset="0"/>
                <a:ea typeface="Arial" charset="0"/>
                <a:cs typeface="Arial" charset="0"/>
              </a:defRPr>
            </a:lvl6pPr>
            <a:lvl7pPr eaLnBrk="0" hangingPunct="0">
              <a:defRPr sz="2000">
                <a:solidFill>
                  <a:srgbClr val="235373"/>
                </a:solidFill>
                <a:latin typeface="MetaBook-Roman" charset="0"/>
                <a:ea typeface="Arial" charset="0"/>
                <a:cs typeface="Arial" charset="0"/>
              </a:defRPr>
            </a:lvl7pPr>
            <a:lvl8pPr eaLnBrk="0" hangingPunct="0">
              <a:defRPr sz="2000">
                <a:solidFill>
                  <a:srgbClr val="235373"/>
                </a:solidFill>
                <a:latin typeface="MetaBook-Roman" charset="0"/>
                <a:ea typeface="Arial" charset="0"/>
                <a:cs typeface="Arial" charset="0"/>
              </a:defRPr>
            </a:lvl8pPr>
            <a:lvl9pPr eaLnBrk="0" hangingPunct="0">
              <a:defRPr sz="2000">
                <a:solidFill>
                  <a:srgbClr val="235373"/>
                </a:solidFill>
                <a:latin typeface="MetaBook-Roman" charset="0"/>
                <a:ea typeface="Arial" charset="0"/>
                <a:cs typeface="Arial" charset="0"/>
              </a:defRPr>
            </a:lvl9pPr>
          </a:lstStyle>
          <a:p>
            <a:fld id="{D0444850-47EB-6447-9FF0-0E7CB8863986}" type="slidenum">
              <a:rPr lang="en-US" sz="1600">
                <a:solidFill>
                  <a:schemeClr val="bg1"/>
                </a:solidFill>
                <a:latin typeface="MetaBold-Roman" charset="0"/>
              </a:rPr>
              <a:pPr/>
              <a:t>8</a:t>
            </a:fld>
            <a:endParaRPr lang="en-US" sz="1600">
              <a:solidFill>
                <a:schemeClr val="bg1"/>
              </a:solidFill>
              <a:latin typeface="MetaBold-Roman" charset="0"/>
            </a:endParaRPr>
          </a:p>
        </p:txBody>
      </p:sp>
      <p:sp>
        <p:nvSpPr>
          <p:cNvPr id="4" name="Content Placeholder 2"/>
          <p:cNvSpPr txBox="1">
            <a:spLocks/>
          </p:cNvSpPr>
          <p:nvPr/>
        </p:nvSpPr>
        <p:spPr bwMode="auto">
          <a:xfrm rot="10800000" flipV="1">
            <a:off x="128749" y="3501008"/>
            <a:ext cx="8856663" cy="2799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charset="0"/>
              <a:buChar char="ü"/>
              <a:defRPr sz="3200">
                <a:solidFill>
                  <a:srgbClr val="235373"/>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lr>
                <a:schemeClr val="hlink"/>
              </a:buClr>
              <a:buChar char="•"/>
              <a:defRPr sz="2800">
                <a:solidFill>
                  <a:srgbClr val="235373"/>
                </a:solidFill>
                <a:latin typeface="+mn-lt"/>
                <a:ea typeface="Arial" charset="0"/>
                <a:cs typeface="+mn-cs"/>
              </a:defRPr>
            </a:lvl2pPr>
            <a:lvl3pPr marL="1143000" indent="-228600" algn="l" rtl="0" eaLnBrk="0" fontAlgn="base" hangingPunct="0">
              <a:spcBef>
                <a:spcPct val="20000"/>
              </a:spcBef>
              <a:spcAft>
                <a:spcPct val="0"/>
              </a:spcAft>
              <a:buChar char="•"/>
              <a:defRPr sz="2400">
                <a:solidFill>
                  <a:srgbClr val="235373"/>
                </a:solidFill>
                <a:latin typeface="+mn-lt"/>
                <a:ea typeface="Arial" charset="0"/>
                <a:cs typeface="+mn-cs"/>
              </a:defRPr>
            </a:lvl3pPr>
            <a:lvl4pPr marL="1600200" indent="-228600" algn="l" rtl="0" eaLnBrk="0" fontAlgn="base" hangingPunct="0">
              <a:spcBef>
                <a:spcPct val="20000"/>
              </a:spcBef>
              <a:spcAft>
                <a:spcPct val="0"/>
              </a:spcAft>
              <a:buChar char="–"/>
              <a:defRPr sz="2000">
                <a:solidFill>
                  <a:srgbClr val="235373"/>
                </a:solidFill>
                <a:latin typeface="+mn-lt"/>
                <a:ea typeface="Arial" charset="0"/>
                <a:cs typeface="+mn-cs"/>
              </a:defRPr>
            </a:lvl4pPr>
            <a:lvl5pPr marL="2057400" indent="-228600" algn="l" rtl="0" eaLnBrk="0" fontAlgn="base" hangingPunct="0">
              <a:spcBef>
                <a:spcPct val="20000"/>
              </a:spcBef>
              <a:spcAft>
                <a:spcPct val="0"/>
              </a:spcAft>
              <a:buChar char="»"/>
              <a:defRPr sz="2000">
                <a:solidFill>
                  <a:srgbClr val="235373"/>
                </a:solidFill>
                <a:latin typeface="+mn-lt"/>
                <a:ea typeface="Arial" charset="0"/>
                <a:cs typeface="+mn-cs"/>
              </a:defRPr>
            </a:lvl5pPr>
            <a:lvl6pPr marL="2514600" indent="-228600" algn="l" rtl="0" fontAlgn="base">
              <a:spcBef>
                <a:spcPct val="20000"/>
              </a:spcBef>
              <a:spcAft>
                <a:spcPct val="0"/>
              </a:spcAft>
              <a:buChar char="»"/>
              <a:defRPr sz="2000">
                <a:solidFill>
                  <a:srgbClr val="235373"/>
                </a:solidFill>
                <a:latin typeface="+mn-lt"/>
                <a:cs typeface="+mn-cs"/>
              </a:defRPr>
            </a:lvl6pPr>
            <a:lvl7pPr marL="2971800" indent="-228600" algn="l" rtl="0" fontAlgn="base">
              <a:spcBef>
                <a:spcPct val="20000"/>
              </a:spcBef>
              <a:spcAft>
                <a:spcPct val="0"/>
              </a:spcAft>
              <a:buChar char="»"/>
              <a:defRPr sz="2000">
                <a:solidFill>
                  <a:srgbClr val="235373"/>
                </a:solidFill>
                <a:latin typeface="+mn-lt"/>
                <a:cs typeface="+mn-cs"/>
              </a:defRPr>
            </a:lvl7pPr>
            <a:lvl8pPr marL="3429000" indent="-228600" algn="l" rtl="0" fontAlgn="base">
              <a:spcBef>
                <a:spcPct val="20000"/>
              </a:spcBef>
              <a:spcAft>
                <a:spcPct val="0"/>
              </a:spcAft>
              <a:buChar char="»"/>
              <a:defRPr sz="2000">
                <a:solidFill>
                  <a:srgbClr val="235373"/>
                </a:solidFill>
                <a:latin typeface="+mn-lt"/>
                <a:cs typeface="+mn-cs"/>
              </a:defRPr>
            </a:lvl8pPr>
            <a:lvl9pPr marL="3886200" indent="-228600" algn="l" rtl="0" fontAlgn="base">
              <a:spcBef>
                <a:spcPct val="20000"/>
              </a:spcBef>
              <a:spcAft>
                <a:spcPct val="0"/>
              </a:spcAft>
              <a:buChar char="»"/>
              <a:defRPr sz="2000">
                <a:solidFill>
                  <a:srgbClr val="235373"/>
                </a:solidFill>
                <a:latin typeface="+mn-lt"/>
                <a:cs typeface="+mn-cs"/>
              </a:defRPr>
            </a:lvl9pPr>
          </a:lstStyle>
          <a:p>
            <a:pPr marL="0" indent="0" algn="ctr">
              <a:buFont typeface="Wingdings" charset="0"/>
              <a:buNone/>
            </a:pPr>
            <a:r>
              <a:rPr lang="en-GB" sz="2000" dirty="0">
                <a:ea typeface="MS PGothic" charset="0"/>
                <a:cs typeface="Arial" charset="0"/>
              </a:rPr>
              <a:t>These are the opening words from a fuel efficiency bulletin, published in 1943 by the Ministry of Fuel and Power, which criticises the "ton of coal per ton of output" metric as a misleading indicator of fuel efficiency.</a:t>
            </a:r>
          </a:p>
          <a:p>
            <a:pPr marL="0" indent="0" algn="ctr">
              <a:buFont typeface="Wingdings" charset="0"/>
              <a:buNone/>
            </a:pPr>
            <a:endParaRPr lang="en-GB" sz="2000" dirty="0">
              <a:ea typeface="MS PGothic" charset="0"/>
              <a:cs typeface="Arial" charset="0"/>
            </a:endParaRPr>
          </a:p>
          <a:p>
            <a:pPr marL="0" indent="0" algn="ctr">
              <a:buFont typeface="Wingdings" charset="0"/>
              <a:buNone/>
            </a:pPr>
            <a:r>
              <a:rPr lang="en-GB" sz="2000" dirty="0">
                <a:ea typeface="MS PGothic" charset="0"/>
                <a:cs typeface="Arial" charset="0"/>
              </a:rPr>
              <a:t>The author was Oliver Lyle, managing director of the eponymous sugar refinery, a very knowledgeable and eminent engineer who had no time whatever for the Specific Energy Ratio. Any works engineer today will know that SERs vary continuously for reasons nothing to do with energy efficiency.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064" y="764704"/>
            <a:ext cx="7903790" cy="1098482"/>
          </a:xfrm>
        </p:spPr>
        <p:txBody>
          <a:bodyPr>
            <a:normAutofit/>
          </a:bodyPr>
          <a:lstStyle/>
          <a:p>
            <a:pPr algn="ctr">
              <a:defRPr/>
            </a:pPr>
            <a:r>
              <a:rPr lang="en-US" sz="3600" dirty="0"/>
              <a:t>Benefits to the organisation</a:t>
            </a:r>
          </a:p>
        </p:txBody>
      </p:sp>
      <p:sp>
        <p:nvSpPr>
          <p:cNvPr id="3" name="Content Placeholder 2"/>
          <p:cNvSpPr>
            <a:spLocks noGrp="1"/>
          </p:cNvSpPr>
          <p:nvPr>
            <p:ph idx="1"/>
          </p:nvPr>
        </p:nvSpPr>
        <p:spPr>
          <a:xfrm>
            <a:off x="323528" y="2223226"/>
            <a:ext cx="8424863" cy="4086094"/>
          </a:xfrm>
        </p:spPr>
        <p:txBody>
          <a:bodyPr>
            <a:normAutofit fontScale="85000" lnSpcReduction="20000"/>
          </a:bodyPr>
          <a:lstStyle/>
          <a:p>
            <a:r>
              <a:rPr lang="en-US" sz="2800" dirty="0" smtClean="0">
                <a:ea typeface="Arial" charset="0"/>
                <a:cs typeface="Arial" charset="0"/>
              </a:rPr>
              <a:t>  Reduced:</a:t>
            </a:r>
          </a:p>
          <a:p>
            <a:pPr lvl="1"/>
            <a:r>
              <a:rPr lang="en-US" sz="2800" dirty="0" smtClean="0">
                <a:ea typeface="Arial" charset="0"/>
                <a:cs typeface="Arial" charset="0"/>
              </a:rPr>
              <a:t>operating costs</a:t>
            </a:r>
          </a:p>
          <a:p>
            <a:pPr lvl="1"/>
            <a:r>
              <a:rPr lang="en-US" sz="2800" dirty="0" smtClean="0">
                <a:ea typeface="Arial" charset="0"/>
                <a:cs typeface="Arial" charset="0"/>
              </a:rPr>
              <a:t>environmental </a:t>
            </a:r>
            <a:r>
              <a:rPr lang="en-US" sz="2800" dirty="0">
                <a:ea typeface="Arial" charset="0"/>
                <a:cs typeface="Arial" charset="0"/>
              </a:rPr>
              <a:t>impact</a:t>
            </a:r>
          </a:p>
          <a:p>
            <a:pPr lvl="1"/>
            <a:r>
              <a:rPr lang="en-US" sz="2800" dirty="0" smtClean="0">
                <a:ea typeface="Arial" charset="0"/>
                <a:cs typeface="Arial" charset="0"/>
              </a:rPr>
              <a:t>exposure </a:t>
            </a:r>
            <a:r>
              <a:rPr lang="en-US" sz="2800" dirty="0">
                <a:ea typeface="Arial" charset="0"/>
                <a:cs typeface="Arial" charset="0"/>
              </a:rPr>
              <a:t>to volatile energy </a:t>
            </a:r>
            <a:r>
              <a:rPr lang="en-US" sz="2800" dirty="0" smtClean="0">
                <a:ea typeface="Arial" charset="0"/>
                <a:cs typeface="Arial" charset="0"/>
              </a:rPr>
              <a:t>prices</a:t>
            </a:r>
          </a:p>
          <a:p>
            <a:pPr lvl="1"/>
            <a:r>
              <a:rPr lang="en-US" sz="2800" dirty="0">
                <a:ea typeface="Arial" charset="0"/>
                <a:cs typeface="Arial" charset="0"/>
              </a:rPr>
              <a:t>e</a:t>
            </a:r>
            <a:r>
              <a:rPr lang="en-US" sz="2800" dirty="0" smtClean="0">
                <a:ea typeface="Arial" charset="0"/>
                <a:cs typeface="Arial" charset="0"/>
              </a:rPr>
              <a:t>xposure to carbon taxes</a:t>
            </a:r>
          </a:p>
          <a:p>
            <a:r>
              <a:rPr lang="en-US" sz="2800" dirty="0" smtClean="0">
                <a:ea typeface="Arial" charset="0"/>
                <a:cs typeface="Arial" charset="0"/>
              </a:rPr>
              <a:t>  Improved:</a:t>
            </a:r>
          </a:p>
          <a:p>
            <a:pPr lvl="1"/>
            <a:r>
              <a:rPr lang="en-US" sz="2800" dirty="0">
                <a:ea typeface="Arial" charset="0"/>
                <a:cs typeface="Arial" charset="0"/>
              </a:rPr>
              <a:t>corporate social responsibility and image</a:t>
            </a:r>
          </a:p>
          <a:p>
            <a:pPr lvl="1"/>
            <a:r>
              <a:rPr lang="en-US" sz="2800" dirty="0">
                <a:ea typeface="Arial" charset="0"/>
                <a:cs typeface="Arial" charset="0"/>
              </a:rPr>
              <a:t>control of operations</a:t>
            </a:r>
          </a:p>
          <a:p>
            <a:pPr lvl="1"/>
            <a:r>
              <a:rPr lang="en-US" sz="2800" dirty="0">
                <a:ea typeface="Arial" charset="0"/>
                <a:cs typeface="Arial" charset="0"/>
              </a:rPr>
              <a:t>knowledge of energy efficiency</a:t>
            </a:r>
          </a:p>
          <a:p>
            <a:pPr lvl="1"/>
            <a:r>
              <a:rPr lang="en-US" sz="2800" dirty="0">
                <a:ea typeface="Arial" charset="0"/>
                <a:cs typeface="Arial" charset="0"/>
              </a:rPr>
              <a:t>reliability and productivity</a:t>
            </a:r>
          </a:p>
          <a:p>
            <a:pPr lvl="1"/>
            <a:r>
              <a:rPr lang="en-US" sz="2800" dirty="0" smtClean="0">
                <a:ea typeface="Arial" charset="0"/>
                <a:cs typeface="Arial" charset="0"/>
              </a:rPr>
              <a:t>interdepartmental cooperation </a:t>
            </a:r>
            <a:endParaRPr lang="en-US" sz="2800" dirty="0">
              <a:ea typeface="Arial" charset="0"/>
              <a:cs typeface="Arial" charset="0"/>
            </a:endParaRPr>
          </a:p>
        </p:txBody>
      </p:sp>
    </p:spTree>
    <p:extLst>
      <p:ext uri="{BB962C8B-B14F-4D97-AF65-F5344CB8AC3E}">
        <p14:creationId xmlns:p14="http://schemas.microsoft.com/office/powerpoint/2010/main" val="1052546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41046</TotalTime>
  <Words>894</Words>
  <Application>Microsoft Office PowerPoint</Application>
  <PresentationFormat>Экран (4:3)</PresentationFormat>
  <Paragraphs>126</Paragraphs>
  <Slides>12</Slides>
  <Notes>9</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12</vt:i4>
      </vt:variant>
    </vt:vector>
  </HeadingPairs>
  <TitlesOfParts>
    <vt:vector size="20" baseType="lpstr">
      <vt:lpstr>MS PGothic</vt:lpstr>
      <vt:lpstr>Arial</vt:lpstr>
      <vt:lpstr>Arial Unicode MS</vt:lpstr>
      <vt:lpstr>Calibri</vt:lpstr>
      <vt:lpstr>MetaBold-Roman</vt:lpstr>
      <vt:lpstr>Wingdings</vt:lpstr>
      <vt:lpstr>1_Office Theme</vt:lpstr>
      <vt:lpstr>Worksheet</vt:lpstr>
      <vt:lpstr>Energy Management Systems  Business Case for EnMS </vt:lpstr>
      <vt:lpstr>Презентация PowerPoint</vt:lpstr>
      <vt:lpstr>Summary of Achievements (9 countries of UNIDO-GEF Program)</vt:lpstr>
      <vt:lpstr>Презентация PowerPoint</vt:lpstr>
      <vt:lpstr>EnMS - ISO 50001 simplified</vt:lpstr>
      <vt:lpstr>Different purposes and views</vt:lpstr>
      <vt:lpstr>Energy per unit of production</vt:lpstr>
      <vt:lpstr>Презентация PowerPoint</vt:lpstr>
      <vt:lpstr>Benefits to the organisation</vt:lpstr>
      <vt:lpstr>Typical Barriers</vt:lpstr>
      <vt:lpstr>What should you do next?</vt:lpstr>
      <vt:lpstr>Is it easy to improve?</vt:lpstr>
    </vt:vector>
  </TitlesOfParts>
  <Company>Degree Days Direct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Vilnis Vesma</dc:creator>
  <cp:lastModifiedBy>Мария Лазарева</cp:lastModifiedBy>
  <cp:revision>438</cp:revision>
  <dcterms:created xsi:type="dcterms:W3CDTF">2011-10-10T15:35:49Z</dcterms:created>
  <dcterms:modified xsi:type="dcterms:W3CDTF">2017-05-23T12:52:31Z</dcterms:modified>
</cp:coreProperties>
</file>